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4"/>
  </p:notesMasterIdLst>
  <p:sldIdLst>
    <p:sldId id="429" r:id="rId2"/>
    <p:sldId id="430" r:id="rId3"/>
    <p:sldId id="431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402" r:id="rId15"/>
    <p:sldId id="446" r:id="rId16"/>
    <p:sldId id="445" r:id="rId17"/>
    <p:sldId id="444" r:id="rId18"/>
    <p:sldId id="443" r:id="rId19"/>
    <p:sldId id="447" r:id="rId20"/>
    <p:sldId id="265" r:id="rId21"/>
    <p:sldId id="434" r:id="rId22"/>
    <p:sldId id="43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67C83-EECB-4064-AAAF-2E55481C22F6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3A826-2168-43FA-AE63-2589B7C04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663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276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299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664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88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37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13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291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44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24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927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643-51AD-45A0-B8A3-3C1F83A83D2F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98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14668" y="596950"/>
            <a:ext cx="8501062" cy="58069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38314" y="836712"/>
            <a:ext cx="6646031" cy="5806976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kk-KZ" sz="7200" b="1" dirty="0">
                <a:solidFill>
                  <a:srgbClr val="002060"/>
                </a:solidFill>
                <a:latin typeface="a_AntiqueGr" pitchFamily="82" charset="-52"/>
              </a:rPr>
              <a:t>Родительское собрание</a:t>
            </a:r>
          </a:p>
          <a:p>
            <a:pPr algn="ctr" eaLnBrk="1" hangingPunct="1">
              <a:buNone/>
              <a:defRPr/>
            </a:pPr>
            <a:r>
              <a:rPr lang="kk-KZ" sz="7200" b="1" dirty="0">
                <a:solidFill>
                  <a:srgbClr val="002060"/>
                </a:solidFill>
                <a:latin typeface="a_AntiqueGr" pitchFamily="82" charset="-52"/>
              </a:rPr>
              <a:t> в онлайн-режиме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828347"/>
      </p:ext>
    </p:extLst>
  </p:cSld>
  <p:clrMapOvr>
    <a:masterClrMapping/>
  </p:clrMapOvr>
  <p:transition spd="med">
    <p:wheel spokes="2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Следуйте инструкциям 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ученик должен строго следовать инструкциям учителя;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Вопросы к учителю задаются только после объяснения урока, т.е. когда учитель спрашивает;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Родителям и детям не разрешается общаться во время объяснения урока (разрешено только при отсутствии звука);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Напоминание родителям 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ребенку не нужно вставать с места при ответе 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фотографировать, снимать видео, публиковать уроки в социальных сетях без разрешения преподавателя.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Родителям запрещено вмешиваться во время урока;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Родители несут ответственность за неоправданные пропуски.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Несовершеннолетние дети не должны находиться без сопровождения взрослых на улице.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просим вас 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ребенок проводит меньше времени в интернете и больше времени самостоятельно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вы делаете свою домашнюю работу вовремя и получите обратную связь от учителя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ребенок выполняет дополнительные задания, читает литературные книги и вовремя смотрит телевизионные уроки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ребенком 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Утренняя гимнастика;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питание;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Танцевальная организация;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Гулять во дворе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книги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Смотреть фильм вместе;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домашних делах;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стихи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эксперименты;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>
            <a:extLst>
              <a:ext uri="{FF2B5EF4-FFF2-40B4-BE49-F238E27FC236}">
                <a16:creationId xmlns:a16="http://schemas.microsoft.com/office/drawing/2014/main" id="{6052BE10-FDD6-4949-9BD5-CF0FDBE69E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6" y="489071"/>
            <a:ext cx="8136904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heel spokes="2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>
            <a:extLst>
              <a:ext uri="{FF2B5EF4-FFF2-40B4-BE49-F238E27FC236}">
                <a16:creationId xmlns:a16="http://schemas.microsoft.com/office/drawing/2014/main" id="{BE2657DF-7DBD-4018-9101-4A424819B70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19" y="629748"/>
            <a:ext cx="8064896" cy="604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9210109"/>
      </p:ext>
    </p:extLst>
  </p:cSld>
  <p:clrMapOvr>
    <a:masterClrMapping/>
  </p:clrMapOvr>
  <p:transition spd="med">
    <p:wheel spokes="2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>
            <a:extLst>
              <a:ext uri="{FF2B5EF4-FFF2-40B4-BE49-F238E27FC236}">
                <a16:creationId xmlns:a16="http://schemas.microsoft.com/office/drawing/2014/main" id="{492EC8E8-1D50-4ADB-8945-D7EB7980B6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822" y="476672"/>
            <a:ext cx="7704856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13119"/>
      </p:ext>
    </p:extLst>
  </p:cSld>
  <p:clrMapOvr>
    <a:masterClrMapping/>
  </p:clrMapOvr>
  <p:transition spd="med">
    <p:wheel spokes="2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1B4FD58-461F-41D4-9C32-5588FB53A6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982" y="440668"/>
            <a:ext cx="7416824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138301"/>
      </p:ext>
    </p:extLst>
  </p:cSld>
  <p:clrMapOvr>
    <a:masterClrMapping/>
  </p:clrMapOvr>
  <p:transition spd="med">
    <p:wheel spokes="2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>
            <a:extLst>
              <a:ext uri="{FF2B5EF4-FFF2-40B4-BE49-F238E27FC236}">
                <a16:creationId xmlns:a16="http://schemas.microsoft.com/office/drawing/2014/main" id="{18561E28-3838-4C88-8564-E23A147770D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133" y="589213"/>
            <a:ext cx="7200800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159029"/>
      </p:ext>
    </p:extLst>
  </p:cSld>
  <p:clrMapOvr>
    <a:masterClrMapping/>
  </p:clrMapOvr>
  <p:transition spd="med">
    <p:wheel spokes="2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CD849D74-9B9E-4B24-8664-B092638B6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18" y="464695"/>
            <a:ext cx="8539483" cy="5906124"/>
          </a:xfrm>
        </p:spPr>
        <p:txBody>
          <a:bodyPr>
            <a:normAutofit fontScale="40000" lnSpcReduction="20000"/>
          </a:bodyPr>
          <a:lstStyle/>
          <a:p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введении дополнительных мер по усилению режима карантина в городе Алматы</a:t>
            </a:r>
          </a:p>
          <a:p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города Алматы введен с 00.00 часов 28 марта до 00.00 часов 6 апреля 2020 года следующие ограничительные меры</a:t>
            </a:r>
          </a:p>
          <a:p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-ограничение на передвижения людей и транспорта по городу без крайней необходимости</a:t>
            </a:r>
          </a:p>
          <a:p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-временное приостановление работы всех организаций  и предприятий, за исключением необходимых для жизнеобеспечения города</a:t>
            </a:r>
          </a:p>
          <a:p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-изменения графика транспортных средств</a:t>
            </a:r>
          </a:p>
          <a:p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-изменение режима въезда/выезда в/из города Алматы</a:t>
            </a:r>
          </a:p>
          <a:p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-осуществление </a:t>
            </a:r>
            <a:r>
              <a:rPr lang="ru-RU" sz="6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маштабной</a:t>
            </a:r>
            <a:r>
              <a:rPr lang="ru-RU" sz="6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текущей дезинфекции города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39554"/>
      </p:ext>
    </p:extLst>
  </p:cSld>
  <p:clrMapOvr>
    <a:masterClrMapping/>
  </p:clrMapOvr>
  <p:transition spd="med"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67886" y="404664"/>
            <a:ext cx="8501062" cy="64293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3552" y="476672"/>
            <a:ext cx="7948246" cy="5976664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None/>
              <a:defRPr/>
            </a:pPr>
            <a:r>
              <a:rPr lang="kk-KZ" sz="4800" b="1" dirty="0">
                <a:solidFill>
                  <a:srgbClr val="002060"/>
                </a:solidFill>
                <a:latin typeface="a_AntiqueGr" pitchFamily="82" charset="-52"/>
              </a:rPr>
              <a:t>Тема родительскогособрания</a:t>
            </a:r>
            <a:r>
              <a:rPr lang="ru-RU" sz="4800" b="1" dirty="0">
                <a:solidFill>
                  <a:srgbClr val="002060"/>
                </a:solidFill>
                <a:latin typeface="a_AntiqueGr" pitchFamily="82" charset="-52"/>
              </a:rPr>
              <a:t>:</a:t>
            </a:r>
            <a:endParaRPr lang="ru-RU" sz="4000" b="1" dirty="0">
              <a:solidFill>
                <a:srgbClr val="002060"/>
              </a:solidFill>
              <a:latin typeface="a_AntiqueGr" pitchFamily="82" charset="-52"/>
            </a:endParaRPr>
          </a:p>
          <a:p>
            <a:pPr eaLnBrk="1" hangingPunct="1">
              <a:buNone/>
              <a:defRPr/>
            </a:pPr>
            <a:r>
              <a:rPr lang="ru-RU" sz="4000" b="1" dirty="0">
                <a:solidFill>
                  <a:srgbClr val="002060"/>
                </a:solidFill>
                <a:latin typeface="a_AntiqueGr" pitchFamily="82" charset="-52"/>
              </a:rPr>
              <a:t>«</a:t>
            </a: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Организация дистанционного обучения среднего образования» (Приказ №123 от 01.04.2020г.)</a:t>
            </a:r>
          </a:p>
          <a:p>
            <a:pPr eaLnBrk="1" hangingPunct="1">
              <a:buNone/>
              <a:defRPr/>
            </a:pPr>
            <a:r>
              <a:rPr lang="kk-KZ" sz="2800" b="1" dirty="0">
                <a:solidFill>
                  <a:srgbClr val="002060"/>
                </a:solidFill>
                <a:latin typeface="a_AntiqueGr" pitchFamily="82" charset="-52"/>
              </a:rPr>
              <a:t>1. Как будет проходить дистанционное обучение в нашей школе. </a:t>
            </a:r>
          </a:p>
          <a:p>
            <a:pPr marL="0" indent="0">
              <a:buNone/>
              <a:defRPr/>
            </a:pPr>
            <a:r>
              <a:rPr lang="kk-KZ" sz="2800" b="1" dirty="0">
                <a:solidFill>
                  <a:srgbClr val="002060"/>
                </a:solidFill>
                <a:latin typeface="a_AntiqueGr" pitchFamily="82" charset="-52"/>
              </a:rPr>
              <a:t>2.</a:t>
            </a:r>
            <a:r>
              <a:rPr lang="ru-RU" sz="2800" b="1" dirty="0">
                <a:solidFill>
                  <a:srgbClr val="002060"/>
                </a:solidFill>
                <a:latin typeface="a_AntiqueGr" pitchFamily="82" charset="-52"/>
              </a:rPr>
              <a:t>Памятка для родителей и учащихся  о введении дополнительных мер по усилению режима карантина  в городе Алматы во время карантина </a:t>
            </a:r>
            <a:r>
              <a:rPr lang="kk-KZ" sz="2800" b="1" dirty="0">
                <a:solidFill>
                  <a:srgbClr val="002060"/>
                </a:solidFill>
                <a:latin typeface="a_AntiqueGr" pitchFamily="82" charset="-52"/>
              </a:rPr>
              <a:t>КОРОНАВИРУСНОЙ ИНФЕКЦИИ </a:t>
            </a:r>
            <a:r>
              <a:rPr lang="en-US" sz="2800" b="1" dirty="0">
                <a:solidFill>
                  <a:srgbClr val="002060"/>
                </a:solidFill>
                <a:latin typeface="a_AntiqueGr" pitchFamily="82" charset="-52"/>
              </a:rPr>
              <a:t>COVID-19</a:t>
            </a:r>
            <a:r>
              <a:rPr lang="kk-KZ" sz="2800" b="1" dirty="0">
                <a:solidFill>
                  <a:srgbClr val="002060"/>
                </a:solidFill>
                <a:latin typeface="a_AntiqueGr" pitchFamily="82" charset="-52"/>
              </a:rPr>
              <a:t> /памятка- инструктаж/</a:t>
            </a:r>
          </a:p>
          <a:p>
            <a:pPr marL="0" indent="0">
              <a:buNone/>
              <a:defRPr/>
            </a:pPr>
            <a:r>
              <a:rPr lang="kk-KZ" sz="2800" b="1" dirty="0">
                <a:solidFill>
                  <a:srgbClr val="002060"/>
                </a:solidFill>
                <a:latin typeface="a_AntiqueGr" pitchFamily="82" charset="-52"/>
              </a:rPr>
              <a:t>3.Разное</a:t>
            </a:r>
          </a:p>
          <a:p>
            <a:pPr marL="0" indent="0">
              <a:buNone/>
              <a:defRPr/>
            </a:pPr>
            <a:endParaRPr lang="ru-RU" sz="1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632358"/>
      </p:ext>
    </p:extLst>
  </p:cSld>
  <p:clrMapOvr>
    <a:masterClrMapping/>
  </p:clrMapOvr>
  <p:transition spd="med">
    <p:wheel spokes="2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6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Понимая ситуацию в стране, ради нашего будущего, учитесь дома</a:t>
            </a:r>
            <a:endParaRPr lang="kk-KZ" sz="6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8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вместе с нами </a:t>
            </a:r>
            <a:r>
              <a:rPr lang="kk-KZ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85007" y="525512"/>
            <a:ext cx="8501062" cy="58069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9483" y="1069145"/>
            <a:ext cx="8146586" cy="5574543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kk-KZ" sz="6600" b="1" dirty="0">
                <a:solidFill>
                  <a:srgbClr val="002060"/>
                </a:solidFill>
                <a:latin typeface="a_AntiqueGr" pitchFamily="82" charset="-52"/>
              </a:rPr>
              <a:t>Спасибо за внимание!</a:t>
            </a:r>
          </a:p>
          <a:p>
            <a:pPr algn="ctr" eaLnBrk="1" hangingPunct="1">
              <a:buNone/>
              <a:defRPr/>
            </a:pPr>
            <a:r>
              <a:rPr lang="kk-KZ" sz="6600" b="1" dirty="0">
                <a:solidFill>
                  <a:srgbClr val="002060"/>
                </a:solidFill>
                <a:latin typeface="a_AntiqueGr" pitchFamily="82" charset="-52"/>
              </a:rPr>
              <a:t>Берегите себя!</a:t>
            </a:r>
          </a:p>
        </p:txBody>
      </p:sp>
    </p:spTree>
    <p:extLst>
      <p:ext uri="{BB962C8B-B14F-4D97-AF65-F5344CB8AC3E}">
        <p14:creationId xmlns:p14="http://schemas.microsoft.com/office/powerpoint/2010/main" val="576957908"/>
      </p:ext>
    </p:extLst>
  </p:cSld>
  <p:clrMapOvr>
    <a:masterClrMapping/>
  </p:clrMapOvr>
  <p:transition spd="med">
    <p:wheel spokes="2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99074" y="428624"/>
            <a:ext cx="8501062" cy="64293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38314" y="357188"/>
            <a:ext cx="6913317" cy="62865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en-US" sz="6600" b="1" dirty="0">
                <a:solidFill>
                  <a:srgbClr val="002060"/>
                </a:solidFill>
                <a:latin typeface="a_AntiqueGr" pitchFamily="82" charset="-52"/>
              </a:rPr>
              <a:t>#</a:t>
            </a:r>
            <a:r>
              <a:rPr lang="kk-KZ" sz="6600" b="1" dirty="0">
                <a:solidFill>
                  <a:srgbClr val="002060"/>
                </a:solidFill>
                <a:latin typeface="a_AntiqueGr" pitchFamily="82" charset="-52"/>
              </a:rPr>
              <a:t>Мы вместе!</a:t>
            </a:r>
            <a:r>
              <a:rPr lang="en-US" sz="6600" b="1" dirty="0">
                <a:solidFill>
                  <a:srgbClr val="002060"/>
                </a:solidFill>
                <a:latin typeface="a_AntiqueGr" pitchFamily="82" charset="-52"/>
              </a:rPr>
              <a:t>#</a:t>
            </a:r>
            <a:endParaRPr lang="kk-KZ" sz="6600" b="1" dirty="0">
              <a:solidFill>
                <a:srgbClr val="002060"/>
              </a:solidFill>
              <a:latin typeface="a_AntiqueGr" pitchFamily="82" charset="-52"/>
            </a:endParaRPr>
          </a:p>
          <a:p>
            <a:pPr algn="ctr" eaLnBrk="1" hangingPunct="1">
              <a:buNone/>
              <a:defRPr/>
            </a:pPr>
            <a:r>
              <a:rPr lang="en-US" sz="6600" b="1" dirty="0">
                <a:solidFill>
                  <a:srgbClr val="002060"/>
                </a:solidFill>
                <a:latin typeface="a_AntiqueGr" pitchFamily="82" charset="-52"/>
              </a:rPr>
              <a:t>#</a:t>
            </a:r>
            <a:r>
              <a:rPr lang="kk-KZ" sz="6600" b="1" dirty="0">
                <a:solidFill>
                  <a:srgbClr val="002060"/>
                </a:solidFill>
                <a:latin typeface="a_AntiqueGr" pitchFamily="82" charset="-52"/>
              </a:rPr>
              <a:t>Мы дома!</a:t>
            </a:r>
            <a:r>
              <a:rPr lang="en-US" sz="6600" b="1" dirty="0">
                <a:solidFill>
                  <a:srgbClr val="002060"/>
                </a:solidFill>
                <a:latin typeface="a_AntiqueGr" pitchFamily="82" charset="-52"/>
              </a:rPr>
              <a:t>#</a:t>
            </a:r>
          </a:p>
          <a:p>
            <a:pPr algn="ctr" eaLnBrk="1" hangingPunct="1">
              <a:buNone/>
              <a:defRPr/>
            </a:pP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296273-0CCD-49E3-BA9C-A16B6579DC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128" y="2851796"/>
            <a:ext cx="5013377" cy="379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5519"/>
      </p:ext>
    </p:extLst>
  </p:cSld>
  <p:clrMapOvr>
    <a:masterClrMapping/>
  </p:clrMapOvr>
  <p:transition spd="med">
    <p:wheel spokes="2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7287" y="214312"/>
            <a:ext cx="8947052" cy="63110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-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4572" y="620688"/>
            <a:ext cx="8947052" cy="602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Дистанционные онлайн-уроки:</a:t>
            </a:r>
          </a:p>
          <a:p>
            <a:pPr eaLnBrk="1" hangingPunct="1">
              <a:buNone/>
              <a:defRPr/>
            </a:pP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-продолжительность 30 минут</a:t>
            </a:r>
          </a:p>
          <a:p>
            <a:pPr eaLnBrk="1" hangingPunct="1">
              <a:buNone/>
              <a:defRPr/>
            </a:pP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-Перерыв между уроками по 5-10 минут</a:t>
            </a:r>
          </a:p>
          <a:p>
            <a:pPr eaLnBrk="1" hangingPunct="1">
              <a:buNone/>
              <a:defRPr/>
            </a:pP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-Занятия /по расписанию/</a:t>
            </a:r>
          </a:p>
          <a:p>
            <a:pPr eaLnBrk="1" hangingPunct="1">
              <a:buNone/>
              <a:defRPr/>
            </a:pP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1-9 классы учатся с 08.30ч.</a:t>
            </a:r>
          </a:p>
          <a:p>
            <a:pPr eaLnBrk="1" hangingPunct="1">
              <a:buNone/>
              <a:defRPr/>
            </a:pP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10-11 классы учатся с 14.00ч.</a:t>
            </a:r>
          </a:p>
          <a:p>
            <a:pPr eaLnBrk="1" hangingPunct="1">
              <a:buNone/>
              <a:defRPr/>
            </a:pPr>
            <a:r>
              <a:rPr lang="kk-KZ" sz="4000" b="1" dirty="0">
                <a:solidFill>
                  <a:srgbClr val="002060"/>
                </a:solidFill>
                <a:latin typeface="a_AntiqueGr" pitchFamily="82" charset="-52"/>
              </a:rPr>
              <a:t>- Телеуроки</a:t>
            </a:r>
            <a:endParaRPr lang="ru-RU" sz="1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53773"/>
      </p:ext>
    </p:extLst>
  </p:cSld>
  <p:clrMapOvr>
    <a:masterClrMapping/>
  </p:clrMapOvr>
  <p:transition spd="med">
    <p:wheel spokes="2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4"/>
            <a:ext cx="8284191" cy="3764229"/>
          </a:xfrm>
        </p:spPr>
        <p:txBody>
          <a:bodyPr/>
          <a:lstStyle/>
          <a:p>
            <a:pPr algn="ctr"/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родителей по организации дистанционного обучения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451740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учитель ребенка- родитель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274002" y="6086903"/>
            <a:ext cx="2917998" cy="771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Мы вместе….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Оставайтесь дома</a:t>
            </a: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родителей в дистанционном обучении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режим дня вместе с ребенком;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Поддержать, помогать ребенку;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терпение, спокойствие;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новый опыт;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 обеспечить устройствами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ребенку в направлении;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учитывать……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начала урока ..... (будет объявлено позже);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Расписание должно быть близко (видимо) к рабочему месту учащегося;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занятия проводятся строго по времени (согласно расписанию);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должен быть полностью заряжен, рекомендуется готовить вечером;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вашего ребенка 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предмет должен быть закреплен за учебным заведением;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Присоединяйтесь к уроку вовремя: за 5 минут до начала урока;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Важно, чтобы дети были опрятными и аккуратно одевались (не в пижамах и халатах)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комнате должна быть строгая тишина, вы должны отключить внешние звуки.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Убедитесь, что другие дети и домашние животные в семье не мешают во время урока;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важно следить за тем, чтобы дети не выходили из комнаты, не питались ненадлежащим образом, не беспокоились о других вещах, не покидали онлайн-урок.;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если учитель задает вопрос, вы можете поднять руку и ответить, используя специальный рычаг на компьютере; (Когда ZOOM)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667</Words>
  <Application>Microsoft Office PowerPoint</Application>
  <PresentationFormat>Широкоэкранный</PresentationFormat>
  <Paragraphs>99</Paragraphs>
  <Slides>22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a_AntiqueGr</vt:lpstr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      Памятка для родителей по организации дистанционного обучения</vt:lpstr>
      <vt:lpstr>Обязанности родителей в дистанционном обучении</vt:lpstr>
      <vt:lpstr>Что нужно учитывать……</vt:lpstr>
      <vt:lpstr>Для вашего ребенка ……….</vt:lpstr>
      <vt:lpstr>Во время урока ….</vt:lpstr>
      <vt:lpstr>Во время урока ….</vt:lpstr>
      <vt:lpstr>Следуйте инструкциям …..</vt:lpstr>
      <vt:lpstr>Напоминание родителям ……</vt:lpstr>
      <vt:lpstr>Мы просим вас ….</vt:lpstr>
      <vt:lpstr>Вместе с ребенком ……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Қашықтан оқытуды ұйымдастыру жөнінде ата-аналар мен оқушыларға арналған жадынама</dc:title>
  <dc:creator>User</dc:creator>
  <cp:lastModifiedBy>User</cp:lastModifiedBy>
  <cp:revision>24</cp:revision>
  <dcterms:created xsi:type="dcterms:W3CDTF">2020-03-31T15:26:49Z</dcterms:created>
  <dcterms:modified xsi:type="dcterms:W3CDTF">2020-04-01T13:47:30Z</dcterms:modified>
</cp:coreProperties>
</file>