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4" r:id="rId8"/>
    <p:sldId id="265" r:id="rId9"/>
    <p:sldId id="261" r:id="rId10"/>
    <p:sldId id="263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0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3396-DBC3-4A35-A28F-4876640DF38D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914C-D256-41AC-801E-E7E6B0279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15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3396-DBC3-4A35-A28F-4876640DF38D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914C-D256-41AC-801E-E7E6B0279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3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3396-DBC3-4A35-A28F-4876640DF38D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914C-D256-41AC-801E-E7E6B027991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7541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3396-DBC3-4A35-A28F-4876640DF38D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914C-D256-41AC-801E-E7E6B0279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4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3396-DBC3-4A35-A28F-4876640DF38D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914C-D256-41AC-801E-E7E6B027991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1457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3396-DBC3-4A35-A28F-4876640DF38D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914C-D256-41AC-801E-E7E6B0279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100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3396-DBC3-4A35-A28F-4876640DF38D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914C-D256-41AC-801E-E7E6B0279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93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3396-DBC3-4A35-A28F-4876640DF38D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914C-D256-41AC-801E-E7E6B0279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94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3396-DBC3-4A35-A28F-4876640DF38D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914C-D256-41AC-801E-E7E6B0279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12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3396-DBC3-4A35-A28F-4876640DF38D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914C-D256-41AC-801E-E7E6B0279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556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3396-DBC3-4A35-A28F-4876640DF38D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914C-D256-41AC-801E-E7E6B0279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1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3396-DBC3-4A35-A28F-4876640DF38D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914C-D256-41AC-801E-E7E6B0279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00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3396-DBC3-4A35-A28F-4876640DF38D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914C-D256-41AC-801E-E7E6B0279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386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3396-DBC3-4A35-A28F-4876640DF38D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914C-D256-41AC-801E-E7E6B0279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735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3396-DBC3-4A35-A28F-4876640DF38D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914C-D256-41AC-801E-E7E6B0279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0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3396-DBC3-4A35-A28F-4876640DF38D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914C-D256-41AC-801E-E7E6B0279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635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93396-DBC3-4A35-A28F-4876640DF38D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B80914C-D256-41AC-801E-E7E6B02799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257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letidor.ru/psihologiya/obekt-nasmeshek-v-chem-opasnost-bullinga.htm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tidor.ru/psihologiya/zlost-eto-khorosho-agressiya-plokho-pochemu-nelzya-rugat-rebenka-za-negativnye-emocii.htm" TargetMode="External"/><Relationship Id="rId2" Type="http://schemas.openxmlformats.org/officeDocument/2006/relationships/hyperlink" Target="https://letidor.ru/obrazovanie/tretya-volna-travli-kogda-zhdat-novoi-vspyshki-bullinga-v-shkolakh.htm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letidor.ru/obrazovanie/proshai-motivaciya-pochemu-my-chasto-brosaem-nachatoe.htm" TargetMode="External"/><Relationship Id="rId4" Type="http://schemas.openxmlformats.org/officeDocument/2006/relationships/hyperlink" Target="https://letidor.ru/psihologiya/vyrastit-nevrotika-10-vrednykh-sovetov-dlya-roditelei-ne-delaite-tak.htm?utm_source=readmoreintopic&amp;utm_medium=readmoreoutoftopic&amp;utm_campaign=analytic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tidor.ru/krasota/kak-nuzhno-krasit-resnicy-tushyu-10-pravil-kotorye-vy-vryad-li-soblyudaete.htm" TargetMode="External"/><Relationship Id="rId2" Type="http://schemas.openxmlformats.org/officeDocument/2006/relationships/hyperlink" Target="https://letidor.ru/psihologiya/vyrastit-zhertvu-5-rokovykh-oshibok-pri-vospitanii-rebenka.htm?utm_source=readmoreintopic&amp;utm_medium=readmoreoutoftopic&amp;utm_campaign=analytics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letidor.ru/obrazovanie/travlya-eto-bezumnoe-uproshenie-chelovecheskikh-otnoshenii-pedagog-dima-zicer.htm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an/count/WueejI_zOoVX2Lci1EKR0DDihZu1hZTCG6_MJHaoXu2t0W8wzFbSxkpPVkVE6-vy_OxN6-vmJ-GWx1HE6tywVuoiCd8K2L69SbI5g3cgGZ9oL8M2Sln0RNpwp05rvlUDvr7e3UMXaUEUGg6vVT_HgCq3b2CglMtydZgXK1uPEN8i8Or0CgeAALc7U99oI7CGDWeGAN8GDWeGFZqfLFYWE963i560y4dH8tLAxMZqncqxXuoY91a_FqK_rHj5GrOb8neabf16uA3Ag8reuA0HjmEcR3gxUagmAIlzr1002VXHmQ3Z-8I2EhlY6a8tH6TRRq5Kus865zY4oU5AQIu42G0D2z1A04WkG2i1O641MWa02GlGIW0OfG2j18231MWbC4iiG2k1sPG2j1AO8HQWtO1FknY5PuGAP05P2ROSvdnD3EOqUuf6VdAwIkEsFnD_UqiGerYvCS2Nz0ODAGsb2YYmya000OmP7Ap_quE459k2o7RbnXi7P8AQWixvVCFKGSaKEXllCacVZm0sS34OIa8jcQihiwBLi3VhogneDMmh26iph17JkrwZSyWo9p74Ze6vQBX_Nq03N8d2XKe0M1Z0rW5T2rO4Wq6mBMXrHvweC6Wh-2dfGb9tmKm2sQ7OaYQkBYaMjXwhpv0HY4ESsT8zgauosnaoWeHJCUIchliOdOOnPmYWHx2AnzGGfaj21Jjs6gzzGKqzEg_vNIRfQtANIVgQEntsySKQf1Z-i0PyJ3wOGXZP_pO38x-t6HZvkJ5CNVv-W1lUrzw0bN_s1gpCDDDecUKSHxgkwpgMDY_7YqvYkd63szoMtZUupMtfBKvdVHtXaZblPdfz6KFMNPidUpuYXNX-J7im0b1LJRh_aW3vX-K5yW_BqMiz4YHkKNZuxCxTrnElUnq9sGxI2DUiM4C7bIkLIgMC9nhCsVzC-NSqGIW1gigF2W96_CuDAT0QSAhfHbigc1Y24ULPT5fqA5ZPm7r-RwlNsp82eEPaNBU604AtTE4MFrq7kVS3-qwtolQiyJhGOVgcH5wH_RJE7LU8g-T8TxGFnjH0N41UAd9L0tc6MAiwoqyKcyPZpKURJWrTIAZtv18glY_WIAgtsq4gN7p0dsLInJ-aMxumIBqPMfOdMae42zxJms7hynsMQATE_v7RUjVCNwxXadqMu984GkIk0Vfb9k_aYe0WIS-3NyDU9SqIxm40~2?test-tag=492581209243665&amp;banner-sizes=eyI3MjA1NzYxMDY3MTExMzUyOSI6IjY0MHgzMjAifQ%3D%3D&amp;ctime=1742297532562&amp;actual-format=10&amp;pcodever=1229696&amp;banner-test-tags=eyI3MjA1NzYxMDY3MTExMzUyOSI6IjQyOTU3NDU1ODUifQ%3D%3D&amp;rendered-direct-assets=eyI3MjA1NzYxMDY3MTExMzUyOSI6MTczfQ&amp;width=640&amp;height=320&amp;stat-id=52&amp;partner-stat-id=6402&amp;pcode-active-testids=1221181%2C0%2C66&amp;subDesignId=1000870003" TargetMode="External"/><Relationship Id="rId2" Type="http://schemas.openxmlformats.org/officeDocument/2006/relationships/hyperlink" Target="https://letidor.ru/psihologiya/kogda-zabota-prevrashaetsya-v-opasnuyu-giperopeku-5-oshibok-roditelei.htm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tidor.ru/psihologiya/vyrastit-domashnego-nasilnika-4-rokovye-oshibki-pri-vospitanii-synovei.htm?utm_source=readmoreintopic&amp;utm_medium=readmoreoutoftopic&amp;utm_campaign=analytics" TargetMode="External"/><Relationship Id="rId2" Type="http://schemas.openxmlformats.org/officeDocument/2006/relationships/hyperlink" Target="https://letidor.ru/psihologiya/vyrastit-zhertvu-5-rokovykh-oshibok-pri-vospitanii-rebenka.htm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tidor.ru/psihologiya/ostanovites-7-signalov-chto-vy-zhestoki-so-svoim-rebenkom.htm?utm_source=readmoreintopic&amp;utm_medium=readmoreoutoftopic&amp;utm_campaign=analytics" TargetMode="External"/><Relationship Id="rId2" Type="http://schemas.openxmlformats.org/officeDocument/2006/relationships/hyperlink" Target="https://letidor.ru/psihologiya/kak-reshat-semeynye-konflikty-bez-obid-i-nervov.htm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tidor.ru/psihologiya/obektom-travli-mozhet-stat-lyuboi-rebenok-6-sovetov-kak-perezhit-bulling.htm" TargetMode="External"/><Relationship Id="rId2" Type="http://schemas.openxmlformats.org/officeDocument/2006/relationships/hyperlink" Target="https://letidor.ru/psihologiya/vopros-ekspertam-chto-delat-esli-ne-sderzhalsya-i-shlepnul-rebenka.ht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6135B6-7A25-7FE8-741B-141E936851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226" y="677917"/>
            <a:ext cx="7766936" cy="3120671"/>
          </a:xfrm>
        </p:spPr>
        <p:txBody>
          <a:bodyPr>
            <a:noAutofit/>
          </a:bodyPr>
          <a:lstStyle/>
          <a:p>
            <a:pPr marR="1800"/>
            <a:r>
              <a:rPr lang="ru-RU" sz="4000" b="1" i="0" u="none" strike="noStrike" baseline="0" dirty="0">
                <a:solidFill>
                  <a:srgbClr val="800080"/>
                </a:solidFill>
                <a:latin typeface="Times New Roman" panose="02020603050405020304" pitchFamily="18" charset="0"/>
              </a:rPr>
              <a:t>Домашняя травля: почему ребенка обижают в собственной семье</a:t>
            </a:r>
            <a:br>
              <a:rPr lang="ru-RU" sz="4000" b="1" i="0" u="none" strike="noStrike" baseline="0" dirty="0">
                <a:solidFill>
                  <a:srgbClr val="800080"/>
                </a:solidFill>
                <a:latin typeface="Times New Roman" panose="02020603050405020304" pitchFamily="18" charset="0"/>
              </a:rPr>
            </a:br>
            <a:r>
              <a:rPr lang="ru-RU" sz="4000" b="0" i="0" u="none" strike="noStrike" baseline="0" dirty="0">
                <a:solidFill>
                  <a:srgbClr val="800080"/>
                </a:solidFill>
                <a:latin typeface="Times New Roman" panose="02020603050405020304" pitchFamily="18" charset="0"/>
              </a:rPr>
              <a:t> </a:t>
            </a:r>
            <a:r>
              <a:rPr lang="ru-RU" sz="40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br>
              <a:rPr lang="ru-RU" sz="40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endParaRPr lang="ru-RU" sz="4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EA657D4-962C-61E4-B542-AB6E4C1ACC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50836"/>
            <a:ext cx="9144000" cy="1206964"/>
          </a:xfrm>
        </p:spPr>
        <p:txBody>
          <a:bodyPr>
            <a:normAutofit/>
          </a:bodyPr>
          <a:lstStyle/>
          <a:p>
            <a:r>
              <a:rPr lang="ru-RU" sz="36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Это опаснейшая форма </a:t>
            </a:r>
            <a:r>
              <a:rPr lang="ru-RU" sz="36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буллинга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92218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50FD8B8-90CD-5783-ED16-0EF3DCEDE91A}"/>
              </a:ext>
            </a:extLst>
          </p:cNvPr>
          <p:cNvSpPr txBox="1"/>
          <p:nvPr/>
        </p:nvSpPr>
        <p:spPr>
          <a:xfrm>
            <a:off x="756745" y="1434662"/>
            <a:ext cx="8627679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000" b="0" i="0" u="none" strike="noStrike" baseline="0" dirty="0">
                <a:solidFill>
                  <a:srgbClr val="00B050"/>
                </a:solidFill>
                <a:latin typeface="Times New Roman" panose="02020603050405020304" pitchFamily="18" charset="0"/>
              </a:rPr>
              <a:t>Агрессором движут совсем другие мотивы: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• </a:t>
            </a:r>
            <a:r>
              <a:rPr lang="ru-RU" sz="1800" b="1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Жажда власти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. </a:t>
            </a:r>
            <a:r>
              <a:rPr lang="ru-RU" sz="1800" b="0" i="0" u="sng" strike="noStrike" baseline="0" dirty="0" err="1">
                <a:solidFill>
                  <a:srgbClr val="FCC11B"/>
                </a:solidFill>
                <a:latin typeface="Times New Roman" panose="02020603050405020304" pitchFamily="18" charset="0"/>
                <a:hlinkClick r:id="rId2"/>
              </a:rPr>
              <a:t>Буллинг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  <a:hlinkClick r:id="rId2"/>
              </a:rPr>
              <a:t> всегда про авторитет. Таким образом один из членов семьи пытается показать, кто главный.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• </a:t>
            </a:r>
            <a:r>
              <a:rPr lang="ru-RU" sz="1800" b="1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Подчинение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. Агрессор не стремится договориться или дать что-то взамен. Это всегда игра в одни ворота. Все должны делать так, как он сказал, и то, что он хочет.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• </a:t>
            </a:r>
            <a:r>
              <a:rPr lang="ru-RU" sz="1800" b="1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Самоутверждение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. Через травлю и унижение агрессор поднимает себя в своих собственных глазах.</a:t>
            </a:r>
          </a:p>
          <a:p>
            <a:pPr algn="ctr"/>
            <a:r>
              <a:rPr lang="ru-RU" sz="1800" b="0" i="1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Ему кажется, что без подчинения он не имеет значения.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• </a:t>
            </a:r>
            <a:r>
              <a:rPr lang="ru-RU" sz="1800" b="1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Страх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. Человек не умеет выстраивать нормальные отношения, поэтому через подавление стремится удержать ребенка рядом с собой.</a:t>
            </a:r>
          </a:p>
          <a:p>
            <a:pPr algn="l"/>
            <a:r>
              <a:rPr lang="ru-RU" sz="1800" b="0" i="0" u="none" strike="noStrike" baseline="0" dirty="0">
                <a:solidFill>
                  <a:prstClr val="black"/>
                </a:solidFill>
                <a:latin typeface="Times New Roman" panose="02020603050405020304" pitchFamily="18" charset="0"/>
              </a:rPr>
              <a:t>Читайте также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Травля — это не одноразовый эпизод, когда кто-то из членов семьи обижает ребенка. Она носит систематический характер. При этом агрессор прекрасно понимает, что именно он делает и каких целей может достичь с помощью </a:t>
            </a:r>
            <a:r>
              <a:rPr lang="ru-RU" sz="1800" b="0" i="0" u="none" strike="noStrike" baseline="0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буллинга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.</a:t>
            </a:r>
            <a:endParaRPr lang="ru-RU" sz="1800" b="0" i="0" u="sng" strike="noStrike" baseline="0" dirty="0">
              <a:solidFill>
                <a:srgbClr val="262626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ru-RU" sz="1800" b="0" i="0" u="sng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Иногда родственник, который травит ребенка, берет себе в помощники других членов семьи (если в роли агрессора выступает бабушка или дядя, например).  </a:t>
            </a:r>
          </a:p>
          <a:p>
            <a:pPr algn="l"/>
            <a:r>
              <a:rPr lang="ru-RU" sz="1800" b="0" i="1" u="sng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Домашний </a:t>
            </a:r>
            <a:r>
              <a:rPr lang="ru-RU" sz="1800" b="0" i="1" u="sng" strike="noStrike" baseline="0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буллинг</a:t>
            </a:r>
            <a:r>
              <a:rPr lang="ru-RU" sz="1800" b="0" i="1" u="sng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 затрагивает не только жертву и агрессора. В него вовлечены все члены семьи.</a:t>
            </a:r>
          </a:p>
        </p:txBody>
      </p:sp>
    </p:spTree>
    <p:extLst>
      <p:ext uri="{BB962C8B-B14F-4D97-AF65-F5344CB8AC3E}">
        <p14:creationId xmlns:p14="http://schemas.microsoft.com/office/powerpoint/2010/main" val="3608912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C64A4C0-E11A-9D47-A82C-A38464D00250}"/>
              </a:ext>
            </a:extLst>
          </p:cNvPr>
          <p:cNvSpPr txBox="1"/>
          <p:nvPr/>
        </p:nvSpPr>
        <p:spPr>
          <a:xfrm>
            <a:off x="851338" y="759226"/>
            <a:ext cx="8312369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0" i="1" u="none" strike="noStrike" baseline="0" dirty="0">
                <a:solidFill>
                  <a:srgbClr val="00B050"/>
                </a:solidFill>
                <a:latin typeface="Times New Roman" panose="02020603050405020304" pitchFamily="18" charset="0"/>
              </a:rPr>
              <a:t>Вы не обязаны общаться с теми, кто отравляет вашу жизнь.</a:t>
            </a:r>
          </a:p>
          <a:p>
            <a:pPr algn="ctr"/>
            <a:endParaRPr lang="ru-RU" sz="1800" b="0" i="0" u="none" strike="noStrike" baseline="0" dirty="0">
              <a:solidFill>
                <a:srgbClr val="00B050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• </a:t>
            </a:r>
            <a:r>
              <a:rPr lang="ru-RU" sz="1800" b="1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Поддержите ребенка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. Поговорите с сыном или дочерью, обсудите его чувства и мысли по поводу того, что происходит в семье. Покажите ему, что вы на его стороне и никогда не дадите его в обиду.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• </a:t>
            </a:r>
            <a:r>
              <a:rPr lang="ru-RU" sz="1800" b="1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Обратитесь к специалисту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. Иногда выйти из порочного круга травли не получается самостоятельно. В этом случае нет ничего зазорного или стыдного в том, чтобы обратиться за помощью.</a:t>
            </a:r>
          </a:p>
          <a:p>
            <a:pPr algn="ctr"/>
            <a:r>
              <a:rPr lang="ru-RU" sz="1800" b="0" i="1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Психологическая поддержка нужна всем участникам: и агрессору, и жертве, и свидетелям.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Помогать должен психолог или психотерапевт, который специализируется на семейных проблемах. Терапию должны пройти все члены семьи.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И не вините себя. Ошибки допускают абсолютно все родители. Намного важнее, как вы на них отреагируете и какие выводы из ситуации вынесете.</a:t>
            </a:r>
          </a:p>
        </p:txBody>
      </p:sp>
    </p:spTree>
    <p:extLst>
      <p:ext uri="{BB962C8B-B14F-4D97-AF65-F5344CB8AC3E}">
        <p14:creationId xmlns:p14="http://schemas.microsoft.com/office/powerpoint/2010/main" val="1137582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457BFB-F230-E676-49D6-310236C4DBD9}"/>
              </a:ext>
            </a:extLst>
          </p:cNvPr>
          <p:cNvSpPr txBox="1"/>
          <p:nvPr/>
        </p:nvSpPr>
        <p:spPr>
          <a:xfrm>
            <a:off x="662152" y="693683"/>
            <a:ext cx="8501555" cy="46935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1100" b="0" i="1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 </a:t>
            </a:r>
            <a:r>
              <a:rPr lang="ru-RU" sz="4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Берегите своих детей!!!!!</a:t>
            </a:r>
          </a:p>
          <a:p>
            <a:pPr algn="l"/>
            <a:r>
              <a:rPr lang="ru-RU" sz="4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       Надеюсь, у вас все хорошо в семье!</a:t>
            </a:r>
          </a:p>
          <a:p>
            <a:pPr algn="l"/>
            <a:r>
              <a:rPr lang="ru-RU" sz="4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Если возникнут вопросы пишите на  номер 87774603542 Лариса Алексеевна</a:t>
            </a:r>
          </a:p>
          <a:p>
            <a:pPr marR="750" algn="l"/>
            <a:r>
              <a:rPr lang="ru-RU" sz="11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,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1475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9FBC8E-D09E-B7F9-D817-E3143F22AFEC}"/>
              </a:ext>
            </a:extLst>
          </p:cNvPr>
          <p:cNvSpPr txBox="1"/>
          <p:nvPr/>
        </p:nvSpPr>
        <p:spPr>
          <a:xfrm>
            <a:off x="835572" y="819807"/>
            <a:ext cx="890751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Почему взрослые люди травят детей и что мы можем сделать, чтобы защитить ребенка? </a:t>
            </a:r>
            <a:r>
              <a:rPr lang="ru-RU" sz="2400" b="1" i="0" u="none" strike="noStrike" baseline="0" dirty="0">
                <a:solidFill>
                  <a:srgbClr val="2F6B55"/>
                </a:solidFill>
                <a:latin typeface="Times New Roman" panose="02020603050405020304" pitchFamily="18" charset="0"/>
              </a:rPr>
              <a:t>Постоянные издевки, унижения, высмеивание, подзатыльники, запреты — </a:t>
            </a:r>
            <a:r>
              <a:rPr lang="ru-RU" sz="2400" b="1" i="0" u="none" strike="noStrike" baseline="0" dirty="0" err="1">
                <a:solidFill>
                  <a:srgbClr val="2F6B55"/>
                </a:solidFill>
                <a:latin typeface="Times New Roman" panose="02020603050405020304" pitchFamily="18" charset="0"/>
              </a:rPr>
              <a:t>буллинг</a:t>
            </a:r>
            <a:r>
              <a:rPr lang="ru-RU" sz="2400" b="1" i="0" u="none" strike="noStrike" baseline="0" dirty="0">
                <a:solidFill>
                  <a:srgbClr val="2F6B55"/>
                </a:solidFill>
                <a:latin typeface="Times New Roman" panose="02020603050405020304" pitchFamily="18" charset="0"/>
              </a:rPr>
              <a:t> способен принимать самые разные формы. Мы часто думаем, что дети могут столкнуться с ним в детском саду или школе, и не понимаем, что мы сами или другие родственники иногда также травят ребенка в семье. Домашний </a:t>
            </a:r>
            <a:r>
              <a:rPr lang="ru-RU" sz="2400" b="1" i="0" u="none" strike="noStrike" baseline="0" dirty="0" err="1">
                <a:solidFill>
                  <a:srgbClr val="2F6B55"/>
                </a:solidFill>
                <a:latin typeface="Times New Roman" panose="02020603050405020304" pitchFamily="18" charset="0"/>
              </a:rPr>
              <a:t>буллинг</a:t>
            </a:r>
            <a:r>
              <a:rPr lang="ru-RU" sz="2400" b="1" i="0" u="none" strike="noStrike" baseline="0" dirty="0">
                <a:solidFill>
                  <a:srgbClr val="2F6B55"/>
                </a:solidFill>
                <a:latin typeface="Times New Roman" panose="02020603050405020304" pitchFamily="18" charset="0"/>
              </a:rPr>
              <a:t> не менее, а может, и более опасен для детской психики, чем травля сверстников.</a:t>
            </a:r>
            <a:r>
              <a:rPr lang="ru-RU" sz="2400" b="0" i="0" u="none" strike="noStrike" baseline="0" dirty="0">
                <a:solidFill>
                  <a:srgbClr val="2F6B55"/>
                </a:solidFill>
                <a:latin typeface="Times New Roman" panose="02020603050405020304" pitchFamily="18" charset="0"/>
              </a:rPr>
              <a:t> </a:t>
            </a:r>
          </a:p>
          <a:p>
            <a:pPr algn="l"/>
            <a:endParaRPr lang="ru-RU" sz="1800" b="0" i="0" u="none" strike="noStrike" baseline="0" dirty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55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78C0331-C150-A1B1-C9E3-35D4819D4836}"/>
              </a:ext>
            </a:extLst>
          </p:cNvPr>
          <p:cNvSpPr txBox="1"/>
          <p:nvPr/>
        </p:nvSpPr>
        <p:spPr>
          <a:xfrm>
            <a:off x="1324302" y="343728"/>
            <a:ext cx="8403021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1800" b="1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Самые распространенные формы домашнего </a:t>
            </a:r>
            <a:r>
              <a:rPr lang="ru-RU" sz="1800" b="1" i="0" u="none" strike="noStrike" baseline="0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буллинга</a:t>
            </a:r>
            <a:endParaRPr lang="ru-RU" sz="1800" b="1" i="0" u="none" strike="noStrike" baseline="0" dirty="0">
              <a:solidFill>
                <a:srgbClr val="262626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ru-RU" sz="1800" b="0" i="1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«Можно было и лучше», «А вот сын тети Кати», «Не придумывай», «Тебе показалось», «Ты делаешь все, чтобы довести меня до инфаркта»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 — домашний </a:t>
            </a:r>
            <a:r>
              <a:rPr lang="ru-RU" sz="1800" b="0" i="0" u="sng" strike="noStrike" baseline="0" dirty="0" err="1">
                <a:solidFill>
                  <a:srgbClr val="FCC11B"/>
                </a:solidFill>
                <a:latin typeface="Times New Roman" panose="02020603050405020304" pitchFamily="18" charset="0"/>
                <a:hlinkClick r:id="rId2"/>
              </a:rPr>
              <a:t>буллинг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  <a:hlinkClick r:id="rId2"/>
              </a:rPr>
              <a:t> может принимать самые разные виды и формы. Какие-то из них — «ради блага ребенка», другие — откровенно про несправедливость и </a:t>
            </a:r>
            <a:r>
              <a:rPr lang="ru-RU" sz="1800" b="0" i="0" u="sng" strike="noStrike" baseline="0" dirty="0" err="1">
                <a:solidFill>
                  <a:srgbClr val="FCC11B"/>
                </a:solidFill>
                <a:latin typeface="Times New Roman" panose="02020603050405020304" pitchFamily="18" charset="0"/>
                <a:hlinkClick r:id="rId3"/>
              </a:rPr>
              <a:t>агрессию</a:t>
            </a:r>
            <a:r>
              <a:rPr lang="ru-RU" sz="1800" b="0" i="0" u="none" strike="noStrike" baseline="0" dirty="0" err="1">
                <a:solidFill>
                  <a:srgbClr val="262626"/>
                </a:solidFill>
                <a:latin typeface="Times New Roman" panose="02020603050405020304" pitchFamily="18" charset="0"/>
                <a:hlinkClick r:id="rId3"/>
              </a:rPr>
              <a:t>.Перечислим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  <a:hlinkClick r:id="rId3"/>
              </a:rPr>
              <a:t> наиболее популярные виды травли.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• </a:t>
            </a:r>
            <a:r>
              <a:rPr lang="ru-RU" sz="1800" b="1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Обесценивание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. Родители и родственники обращают внимание только на ошибки и не замечают успехов.</a:t>
            </a:r>
          </a:p>
          <a:p>
            <a:pPr algn="ctr"/>
            <a:r>
              <a:rPr lang="ru-RU" sz="1800" b="0" i="1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Ребенку постоянно говорят, что можно было сделать лучше,  </a:t>
            </a:r>
            <a:endParaRPr lang="ru-RU" sz="1800" b="0" i="0" u="none" strike="noStrike" baseline="0" dirty="0">
              <a:solidFill>
                <a:srgbClr val="262626"/>
              </a:solidFill>
              <a:latin typeface="Times New Roman" panose="02020603050405020304" pitchFamily="18" charset="0"/>
            </a:endParaRPr>
          </a:p>
          <a:p>
            <a:pPr algn="l"/>
            <a:endParaRPr lang="ru-RU" sz="1800" b="0" i="0" u="none" strike="noStrike" baseline="0" dirty="0">
              <a:solidFill>
                <a:srgbClr val="262626"/>
              </a:solidFill>
              <a:latin typeface="Times New Roman" panose="02020603050405020304" pitchFamily="18" charset="0"/>
              <a:hlinkClick r:id="rId4"/>
            </a:endParaRPr>
          </a:p>
          <a:p>
            <a:pPr marR="1500"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  <a:hlinkClick r:id="rId4"/>
              </a:rPr>
              <a:t>Вырастить невротика: 10 вредных советов для родителей (не делайте так!)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В качестве примера приводят детей своих друзей или известных персонажей — </a:t>
            </a:r>
            <a:r>
              <a:rPr lang="ru-RU" sz="1800" b="0" i="1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«А вот Ломоносов в твои годы!»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 или </a:t>
            </a:r>
            <a:r>
              <a:rPr lang="ru-RU" sz="1800" b="0" i="1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«А вот Ваня, сын Анны Игоревны, как-то успевает и проект подготовить, и на тренировку ходить»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.</a:t>
            </a:r>
            <a:endParaRPr lang="ru-RU" sz="1800" b="0" i="0" u="sng" strike="noStrike" baseline="0" dirty="0">
              <a:solidFill>
                <a:srgbClr val="262626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ru-RU" sz="1800" b="0" i="0" u="sng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Многие из нас считают, что таким образом можно </a:t>
            </a:r>
            <a:r>
              <a:rPr lang="ru-RU" sz="1800" b="0" i="0" u="sng" strike="noStrike" baseline="0" dirty="0">
                <a:solidFill>
                  <a:srgbClr val="FCC11B"/>
                </a:solidFill>
                <a:latin typeface="Times New Roman" panose="02020603050405020304" pitchFamily="18" charset="0"/>
                <a:hlinkClick r:id="rId5"/>
              </a:rPr>
              <a:t>мотивировать</a:t>
            </a:r>
            <a:r>
              <a:rPr lang="ru-RU" sz="1800" b="0" i="0" u="sng" strike="noStrike" baseline="0" dirty="0">
                <a:solidFill>
                  <a:srgbClr val="262626"/>
                </a:solidFill>
                <a:latin typeface="Times New Roman" panose="02020603050405020304" pitchFamily="18" charset="0"/>
                <a:hlinkClick r:id="rId5"/>
              </a:rPr>
              <a:t> ребенка, но на самом деле это лишь обесценивает и его личность, и его достижения.</a:t>
            </a:r>
            <a:endParaRPr lang="ru-RU" sz="1800" b="0" i="0" u="sng" strike="noStrike" baseline="0" dirty="0">
              <a:solidFill>
                <a:srgbClr val="262626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 • </a:t>
            </a:r>
            <a:r>
              <a:rPr lang="ru-RU" sz="1800" b="1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Газлайтинг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. Это тоже вариант обесценивания, при котором ребенку говорят, что его переживания не важны, а ситуаций, про которые он рассказывает, не было.</a:t>
            </a:r>
          </a:p>
          <a:p>
            <a:pPr algn="l"/>
            <a:r>
              <a:rPr lang="ru-RU" sz="1800" b="0" i="1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Например, ребенок честно рассказывает, как его напугала бабушка, а она заявляет, что ничего подобного не было и внук все придумывает.</a:t>
            </a:r>
          </a:p>
          <a:p>
            <a:pPr algn="l"/>
            <a:endParaRPr lang="ru-RU" sz="1800" b="0" i="0" u="sng" strike="noStrike" baseline="0" dirty="0">
              <a:solidFill>
                <a:srgbClr val="262626"/>
              </a:solidFill>
              <a:latin typeface="Times New Roman" panose="02020603050405020304" pitchFamily="18" charset="0"/>
              <a:hlinkClick r:id="rId5"/>
            </a:endParaRPr>
          </a:p>
        </p:txBody>
      </p:sp>
    </p:spTree>
    <p:extLst>
      <p:ext uri="{BB962C8B-B14F-4D97-AF65-F5344CB8AC3E}">
        <p14:creationId xmlns:p14="http://schemas.microsoft.com/office/powerpoint/2010/main" val="3155181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58251E-BA70-2D3A-5307-5DD92103BD41}"/>
              </a:ext>
            </a:extLst>
          </p:cNvPr>
          <p:cNvSpPr txBox="1"/>
          <p:nvPr/>
        </p:nvSpPr>
        <p:spPr>
          <a:xfrm>
            <a:off x="1072055" y="482227"/>
            <a:ext cx="829266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ru-RU" sz="1800" b="0" i="0" u="none" strike="noStrike" baseline="0" dirty="0">
              <a:solidFill>
                <a:srgbClr val="99CA3C"/>
              </a:solidFill>
              <a:latin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R="1500" algn="l"/>
            <a:r>
              <a:rPr lang="ru-RU" sz="1800" b="0" i="0" u="none" strike="noStrike" baseline="0" dirty="0">
                <a:solidFill>
                  <a:srgbClr val="00B050"/>
                </a:solidFill>
                <a:latin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Вырастить жертву: 5 роковых ошибок при воспитании ребенка</a:t>
            </a:r>
          </a:p>
          <a:p>
            <a:pPr algn="l"/>
            <a:r>
              <a:rPr lang="ru-RU" dirty="0">
                <a:solidFill>
                  <a:srgbClr val="262626"/>
                </a:solidFill>
                <a:latin typeface="Times New Roman" panose="02020603050405020304" pitchFamily="18" charset="0"/>
              </a:rPr>
              <a:t>Например,</a:t>
            </a:r>
            <a:r>
              <a:rPr lang="ru-RU" sz="1800" b="0" i="0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 родители говорят дочери, что никогда не запрещали ей пользоваться косметикой, и на самом деле она никогда не просила купить ей </a:t>
            </a:r>
            <a:r>
              <a:rPr lang="ru-RU" sz="1800" b="0" i="0" strike="noStrike" baseline="0" dirty="0">
                <a:latin typeface="Times New Roman" panose="02020603050405020304" pitchFamily="18" charset="0"/>
              </a:rPr>
              <a:t>тени или </a:t>
            </a:r>
            <a:r>
              <a:rPr lang="ru-RU" sz="1800" b="0" i="0" strike="noStrike" baseline="0" dirty="0">
                <a:latin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тушь для ресниц. Аналогичным образом многие поступают, когда не хотят выполнять свои обещания. Например, родители говорят ребенку, что отвезут его в парк развлечений, если он закончит четверть на одни пятерки, но потом не выполняют обещание, просто заявляя, что никогда не говорили ничего подобного.</a:t>
            </a:r>
          </a:p>
          <a:p>
            <a:pPr algn="l"/>
            <a:r>
              <a:rPr lang="ru-RU" sz="1800" b="0" i="0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• </a:t>
            </a:r>
            <a:r>
              <a:rPr lang="ru-RU" sz="1800" b="1" i="0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Игнорирование</a:t>
            </a:r>
            <a:r>
              <a:rPr lang="ru-RU" sz="1800" b="0" i="0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. Некоторые родители не обращают внимания на чувства 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и переживания ребенка, они говорят ему, что он расстраивается из-за ерунды, а проблема, которую он себе придумал, не стоит и выеденного яйца.</a:t>
            </a:r>
          </a:p>
          <a:p>
            <a:pPr algn="ctr"/>
            <a:r>
              <a:rPr lang="ru-RU" sz="1800" b="0" i="1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Также мамы и папы считают, что раз они старше, то лучше знают, что нужно ребенку.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И вот родители выбирают за него кружок, отправляют изучать английский и готовят к поступлению в медицинский вуз. Мнение ребенка по этим вопросам никого не интересует.</a:t>
            </a:r>
            <a:r>
              <a:rPr lang="ru-RU" sz="1800" b="0" i="0" u="none" strike="noStrike" baseline="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7202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6CD17FC-4BC0-D5F7-F98A-1A6B625DFDD7}"/>
              </a:ext>
            </a:extLst>
          </p:cNvPr>
          <p:cNvSpPr txBox="1"/>
          <p:nvPr/>
        </p:nvSpPr>
        <p:spPr>
          <a:xfrm>
            <a:off x="788276" y="1313224"/>
            <a:ext cx="837543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1800" b="1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Почему взрослые осознанно травят детей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Любая </a:t>
            </a:r>
            <a:r>
              <a:rPr lang="ru-RU" sz="1800" b="0" i="0" u="sng" strike="noStrike" baseline="0" dirty="0">
                <a:solidFill>
                  <a:srgbClr val="FCC11B"/>
                </a:solidFill>
                <a:latin typeface="Times New Roman" panose="02020603050405020304" pitchFamily="18" charset="0"/>
                <a:hlinkClick r:id="rId2"/>
              </a:rPr>
              <a:t>травля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  <a:hlinkClick r:id="rId2"/>
              </a:rPr>
              <a:t> — это не про выстраивание отношений или поддержку. Она про подчинение и стремление показать, кто тут главный, поэтому инициатором </a:t>
            </a:r>
            <a:r>
              <a:rPr lang="ru-RU" sz="1800" b="0" i="0" u="none" strike="noStrike" baseline="0" dirty="0" err="1">
                <a:solidFill>
                  <a:srgbClr val="262626"/>
                </a:solidFill>
                <a:latin typeface="Times New Roman" panose="02020603050405020304" pitchFamily="18" charset="0"/>
                <a:hlinkClick r:id="rId2"/>
              </a:rPr>
              <a:t>буллинга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  <a:hlinkClick r:id="rId2"/>
              </a:rPr>
              <a:t> внутри семьи, как правило, выступают старшие члены — бабушка или дедушка, папа или мама, тетя или дядя. Обычно у них уже есть подобный успешный опыт — они травили братьев, сестер или собственных детей.</a:t>
            </a:r>
          </a:p>
          <a:p>
            <a:pPr algn="ctr"/>
            <a:r>
              <a:rPr lang="ru-RU" sz="1800" b="0" i="1" u="none" strike="noStrike" baseline="0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Буллинг</a:t>
            </a:r>
            <a:r>
              <a:rPr lang="ru-RU" sz="1800" b="0" i="1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 — это не про отношения, а про власть.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Травля — это не семейный конфликт в прямом его понимании. Конфликт всегда заканчивается тем или иным способом. Травля же продолжается даже тогда, когда ребенок уходит из семьи и начинает жить своей жизнью.</a:t>
            </a:r>
          </a:p>
          <a:p>
            <a:pPr algn="l"/>
            <a:r>
              <a:rPr lang="ru-RU" sz="1800" b="0" i="1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Когда взрослый человек унижает ребенка, это отнюдь не желание чем-то ему помочь.</a:t>
            </a:r>
          </a:p>
        </p:txBody>
      </p:sp>
    </p:spTree>
    <p:extLst>
      <p:ext uri="{BB962C8B-B14F-4D97-AF65-F5344CB8AC3E}">
        <p14:creationId xmlns:p14="http://schemas.microsoft.com/office/powerpoint/2010/main" val="4228190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56CD584-5AD6-D634-D54E-CA032F0D0EE3}"/>
              </a:ext>
            </a:extLst>
          </p:cNvPr>
          <p:cNvSpPr txBox="1"/>
          <p:nvPr/>
        </p:nvSpPr>
        <p:spPr>
          <a:xfrm>
            <a:off x="804041" y="482227"/>
            <a:ext cx="895481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• </a:t>
            </a:r>
            <a:r>
              <a:rPr lang="ru-RU" sz="1800" b="1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Гиперопека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. </a:t>
            </a:r>
            <a:r>
              <a:rPr lang="ru-RU" sz="1800" b="0" i="1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«Мир такой опасный, а ребенок такой маленький и вряд ли сможет справиться со всеми сложностями»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, — так рассуждают </a:t>
            </a:r>
            <a:r>
              <a:rPr lang="ru-RU" sz="1800" b="0" i="0" u="sng" strike="noStrike" baseline="0" dirty="0" err="1">
                <a:solidFill>
                  <a:srgbClr val="FCC11B"/>
                </a:solidFill>
                <a:latin typeface="Times New Roman" panose="02020603050405020304" pitchFamily="18" charset="0"/>
                <a:hlinkClick r:id="rId2"/>
              </a:rPr>
              <a:t>гиперопекающие</a:t>
            </a:r>
            <a:r>
              <a:rPr lang="ru-RU" sz="1800" b="0" i="0" u="sng" strike="noStrike" baseline="0" dirty="0">
                <a:solidFill>
                  <a:srgbClr val="FCC11B"/>
                </a:solidFill>
                <a:latin typeface="Times New Roman" panose="02020603050405020304" pitchFamily="18" charset="0"/>
                <a:hlinkClick r:id="rId2"/>
              </a:rPr>
              <a:t> родители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  <a:hlinkClick r:id="rId2"/>
              </a:rPr>
              <a:t> или другие родственники.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Родители стараются уберечь, подстелить ему соломки в любой ситуации. Думают, что без их помощи и поддержки ребенок никак не справится. Когда близкие контролируют каждый шаг ребенка и стараются быть включенными во все его дела, они подавляют его личность, полностью лишают свободы.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• </a:t>
            </a:r>
            <a:r>
              <a:rPr lang="ru-RU" sz="1800" b="1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Вербальная агрессия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. Очень часто родители и другие родственники считают, что только они могут сказать всю «правду» ребенку, и, не стесняясь в выражениях, говорят о лишнем или недостаточном весе, неаккуратности, отсутствии каких-то навыков или стремлений.</a:t>
            </a:r>
          </a:p>
          <a:p>
            <a:pPr algn="ctr"/>
            <a:r>
              <a:rPr lang="ru-RU" sz="1800" b="0" i="1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«Как Кощей!», «За троих ест! Куда только помещается!», «Только дурак мог допустить такую смешную ошибку», «Тюфяк!», «Маменькин сынок!»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— близким кажется, что таким образом помогают ребенку. Но на самом деле они просто убивают его самооценку.</a:t>
            </a:r>
          </a:p>
          <a:p>
            <a:pPr algn="l"/>
            <a:endParaRPr lang="ru-RU" sz="1800" b="0" i="0" u="none" strike="noStrike" baseline="0" dirty="0">
              <a:latin typeface="Times New Roman" panose="02020603050405020304" pitchFamily="18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2596845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04E7D99-E3BF-C4B8-75C5-4B282068ED47}"/>
              </a:ext>
            </a:extLst>
          </p:cNvPr>
          <p:cNvSpPr txBox="1"/>
          <p:nvPr/>
        </p:nvSpPr>
        <p:spPr>
          <a:xfrm>
            <a:off x="993228" y="620727"/>
            <a:ext cx="8170479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1800" b="1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Как сказывается травля на детской психике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Дом должен быть самым безопасным местом в жизни ребенка, но в случае с </a:t>
            </a:r>
            <a:r>
              <a:rPr lang="ru-RU" sz="1800" b="0" i="0" u="none" strike="noStrike" baseline="0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буллингом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 он становится угрозой. </a:t>
            </a:r>
            <a:r>
              <a:rPr lang="ru-RU" sz="1800" b="0" i="0" u="sng" strike="noStrike" baseline="0" dirty="0">
                <a:solidFill>
                  <a:srgbClr val="FCC11B"/>
                </a:solidFill>
                <a:latin typeface="Times New Roman" panose="02020603050405020304" pitchFamily="18" charset="0"/>
                <a:hlinkClick r:id="rId2"/>
              </a:rPr>
              <a:t>Жертве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  <a:hlinkClick r:id="rId2"/>
              </a:rPr>
              <a:t> семейной травли не хочется идти домой, поэтому он пропадает у друзей или на кружках. Дома же старается быть максимально незаметным и удобным, поэтому делает все, что ему говорят.</a:t>
            </a:r>
          </a:p>
          <a:p>
            <a:pPr algn="ctr"/>
            <a:r>
              <a:rPr lang="ru-RU" sz="18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Дети, которых травят дома, имеют очень низкую самооценку и живут без мотивации что-либо делать.</a:t>
            </a:r>
          </a:p>
          <a:p>
            <a:pPr algn="l"/>
            <a:endParaRPr lang="ru-RU" sz="1800" b="0" i="0" u="none" strike="noStrike" baseline="0" dirty="0">
              <a:solidFill>
                <a:srgbClr val="262626"/>
              </a:solidFill>
              <a:latin typeface="Times New Roman" panose="02020603050405020304" pitchFamily="18" charset="0"/>
              <a:hlinkClick r:id="rId3"/>
            </a:endParaRPr>
          </a:p>
          <a:p>
            <a:pPr marR="1500"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  <a:hlinkClick r:id="rId3"/>
              </a:rPr>
              <a:t>Вырастить домашнего насильника: 4 роковые ошибки при воспитании сыновей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Единственное, о чем они мечтают, — поскорее вырваться из этой атмосферы. Девушки, которых систематически травили домашние, рано выходят замуж, часто за первого встречного, и попадают в абьюзивные отношения. Юноши связываются с плохими компаниями или убегают из дома.</a:t>
            </a:r>
          </a:p>
          <a:p>
            <a:pPr algn="l"/>
            <a:r>
              <a:rPr lang="ru-RU" sz="1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Если заметили, что вы сами или кто-то из членов семьи, особенно старших, издевается над ребенком, нужно как можно скорее это прекратить!</a:t>
            </a:r>
          </a:p>
        </p:txBody>
      </p:sp>
    </p:spTree>
    <p:extLst>
      <p:ext uri="{BB962C8B-B14F-4D97-AF65-F5344CB8AC3E}">
        <p14:creationId xmlns:p14="http://schemas.microsoft.com/office/powerpoint/2010/main" val="2475475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71D4CD6-7190-B574-5871-BE519958CC88}"/>
              </a:ext>
            </a:extLst>
          </p:cNvPr>
          <p:cNvSpPr txBox="1"/>
          <p:nvPr/>
        </p:nvSpPr>
        <p:spPr>
          <a:xfrm>
            <a:off x="346842" y="977462"/>
            <a:ext cx="953813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1800" b="1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Как прекратить травлю ребенка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• </a:t>
            </a:r>
            <a:r>
              <a:rPr lang="ru-RU" sz="1800" b="1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Начните с себя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. Если агрессор вы сами, постарайтесь изменить свое поведение. Поговорите с ребенком. Объясните, что не хотели причинить ему вред, а действовали из лучших побуждений, но ваши методы оказались плохими.</a:t>
            </a:r>
          </a:p>
          <a:p>
            <a:pPr algn="ctr"/>
            <a:r>
              <a:rPr lang="ru-RU" sz="1800" b="0" i="1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Извинитесь перед ребенком и скажите, что постараетесь все исправить.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Начните с малого — откажитесь от принуждения и физической агрессии, если они есть, предложите ребенку прав голоса и старайтесь выбирать выражения.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• </a:t>
            </a:r>
            <a:r>
              <a:rPr lang="ru-RU" sz="1800" b="1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Защитите ребенка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Буллинг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 продолжается с молчаливого одобрения остальных членов семьи.</a:t>
            </a:r>
          </a:p>
          <a:p>
            <a:pPr algn="ctr"/>
            <a:r>
              <a:rPr lang="ru-RU" sz="1800" b="0" i="1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Агрессор уверен в своей силе и правоте, поэтому давит и на вас, и на ребенка.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Но если оказать ему сопротивление, он теряется и понимает, что его власть держится только на страхе и молчаливом согласии остальных членов.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Если вы готовы идти на открытый </a:t>
            </a:r>
            <a:r>
              <a:rPr lang="ru-RU" sz="1800" b="0" i="0" u="sng" strike="noStrike" baseline="0" dirty="0">
                <a:solidFill>
                  <a:srgbClr val="FCC11B"/>
                </a:solidFill>
                <a:latin typeface="Times New Roman" panose="02020603050405020304" pitchFamily="18" charset="0"/>
                <a:hlinkClick r:id="rId2"/>
              </a:rPr>
              <a:t>конфликт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  <a:hlinkClick r:id="rId2"/>
              </a:rPr>
              <a:t> — смело идите на него.</a:t>
            </a:r>
          </a:p>
          <a:p>
            <a:pPr algn="l"/>
            <a:r>
              <a:rPr lang="ru-RU" sz="1800" b="0" i="0" u="none" strike="noStrike" baseline="0" dirty="0">
                <a:solidFill>
                  <a:prstClr val="black"/>
                </a:solidFill>
                <a:latin typeface="Times New Roman" panose="02020603050405020304" pitchFamily="18" charset="0"/>
              </a:rPr>
              <a:t>Читайте также</a:t>
            </a:r>
          </a:p>
          <a:p>
            <a:pPr algn="l"/>
            <a:endParaRPr lang="ru-RU" sz="1800" b="0" i="0" u="none" strike="noStrike" baseline="0" dirty="0">
              <a:solidFill>
                <a:srgbClr val="262626"/>
              </a:solidFill>
              <a:latin typeface="Times New Roman" panose="02020603050405020304" pitchFamily="18" charset="0"/>
              <a:hlinkClick r:id="rId3"/>
            </a:endParaRPr>
          </a:p>
          <a:p>
            <a:pPr marR="1500"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  <a:hlinkClick r:id="rId3"/>
              </a:rPr>
              <a:t>Остановитесь: 7 сигналов, что вы жестоки со своим ребенком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• </a:t>
            </a:r>
            <a:r>
              <a:rPr lang="ru-RU" sz="1800" b="1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Прекратите отношения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. Если в роли агрессора выступает бабушка или ваша сестра, объясните, что в вашей семье отношения строятся на других принципах и, если они хотят общаться с вами, придется следовать вашим правилам. Если они не готовы идти на компромисс, подумайте, нужны ли вам такие отношения.</a:t>
            </a:r>
            <a:endParaRPr lang="ru-RU" sz="1800" b="0" i="0" u="sng" strike="noStrike" baseline="0" dirty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98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E723D29-F2AA-C556-6BFE-60EAB07BC5C3}"/>
              </a:ext>
            </a:extLst>
          </p:cNvPr>
          <p:cNvSpPr txBox="1"/>
          <p:nvPr/>
        </p:nvSpPr>
        <p:spPr>
          <a:xfrm>
            <a:off x="1182414" y="1451723"/>
            <a:ext cx="7981293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• </a:t>
            </a:r>
            <a:r>
              <a:rPr lang="ru-RU" sz="1800" b="1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Физическая агрессия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. Подзатыльники, шлепки, толчки — многие родители не видят ничего страшного в таких </a:t>
            </a:r>
            <a:r>
              <a:rPr lang="ru-RU" sz="1800" b="0" i="0" u="sng" strike="noStrike" baseline="0" dirty="0">
                <a:solidFill>
                  <a:srgbClr val="FCC11B"/>
                </a:solidFill>
                <a:latin typeface="Times New Roman" panose="02020603050405020304" pitchFamily="18" charset="0"/>
                <a:hlinkClick r:id="rId2"/>
              </a:rPr>
              <a:t>физических наказаниях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  <a:hlinkClick r:id="rId2"/>
              </a:rPr>
              <a:t>.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Они считают так: </a:t>
            </a:r>
            <a:r>
              <a:rPr lang="ru-RU" sz="1800" b="0" i="1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«Мы же не избиваем и не наносим физических увечий»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. Однако для ребенка, которому дали пощечину, нет большой разницы между легким шлепком и наказанием ремнем.</a:t>
            </a:r>
          </a:p>
          <a:p>
            <a:pPr algn="ctr"/>
            <a:r>
              <a:rPr lang="ru-RU" sz="1800" b="0" i="1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Любое физическое воздействие — вмешательство в личное пространство ребенка.</a:t>
            </a:r>
          </a:p>
          <a:p>
            <a:pPr algn="l"/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</a:rPr>
              <a:t>Нездоровая атмосфера в семье отражается на всех сферах жизни ребенка. На родительском примере он строит отношения с окружающим миром. Если нет других примеров, он тоже начинает взаимодействовать с миром через насилие и </a:t>
            </a:r>
            <a:r>
              <a:rPr lang="ru-RU" sz="1800" b="0" i="0" u="sng" strike="noStrike" baseline="0" dirty="0" err="1">
                <a:solidFill>
                  <a:srgbClr val="FCC11B"/>
                </a:solidFill>
                <a:latin typeface="Times New Roman" panose="02020603050405020304" pitchFamily="18" charset="0"/>
                <a:hlinkClick r:id="rId3"/>
              </a:rPr>
              <a:t>буллинг</a:t>
            </a:r>
            <a:r>
              <a:rPr lang="ru-RU" sz="1800" b="0" i="0" u="none" strike="noStrike" baseline="0" dirty="0">
                <a:solidFill>
                  <a:srgbClr val="262626"/>
                </a:solidFill>
                <a:latin typeface="Times New Roman" panose="02020603050405020304" pitchFamily="18" charset="0"/>
                <a:hlinkClick r:id="rId3"/>
              </a:rPr>
              <a:t>.</a:t>
            </a:r>
            <a:r>
              <a:rPr lang="ru-RU" sz="1800" b="0" i="0" u="none" strike="noStrike" baseline="0" dirty="0">
                <a:solidFill>
                  <a:prstClr val="black"/>
                </a:solidFill>
                <a:latin typeface="Times New Roman" panose="02020603050405020304" pitchFamily="18" charset="0"/>
                <a:hlinkClick r:id="rId3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817909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</TotalTime>
  <Words>1643</Words>
  <Application>Microsoft Office PowerPoint</Application>
  <PresentationFormat>Широкоэкранный</PresentationFormat>
  <Paragraphs>73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Trebuchet MS</vt:lpstr>
      <vt:lpstr>Wingdings 3</vt:lpstr>
      <vt:lpstr>Аспект</vt:lpstr>
      <vt:lpstr>Домашняя травля: почему ребенка обижают в собственной семье  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Лариса Жидолович</dc:creator>
  <cp:lastModifiedBy>Лариса Жидолович</cp:lastModifiedBy>
  <cp:revision>2</cp:revision>
  <dcterms:created xsi:type="dcterms:W3CDTF">2024-10-01T06:55:17Z</dcterms:created>
  <dcterms:modified xsi:type="dcterms:W3CDTF">2025-03-18T12:10:34Z</dcterms:modified>
</cp:coreProperties>
</file>