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5" r:id="rId2"/>
    <p:sldId id="282" r:id="rId3"/>
    <p:sldId id="283" r:id="rId4"/>
    <p:sldId id="270" r:id="rId5"/>
    <p:sldId id="280" r:id="rId6"/>
    <p:sldId id="278" r:id="rId7"/>
    <p:sldId id="279" r:id="rId8"/>
    <p:sldId id="262" r:id="rId9"/>
    <p:sldId id="257" r:id="rId10"/>
    <p:sldId id="261" r:id="rId11"/>
    <p:sldId id="268" r:id="rId12"/>
    <p:sldId id="271" r:id="rId13"/>
    <p:sldId id="281" r:id="rId14"/>
    <p:sldId id="272" r:id="rId15"/>
    <p:sldId id="273" r:id="rId16"/>
    <p:sldId id="284" r:id="rId17"/>
    <p:sldId id="274" r:id="rId18"/>
    <p:sldId id="275" r:id="rId19"/>
    <p:sldId id="285" r:id="rId20"/>
    <p:sldId id="276" r:id="rId21"/>
    <p:sldId id="277" r:id="rId22"/>
    <p:sldId id="25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13234D-BD21-4190-84EA-A4B2AD6328B0}">
          <p14:sldIdLst>
            <p14:sldId id="265"/>
            <p14:sldId id="282"/>
            <p14:sldId id="283"/>
            <p14:sldId id="270"/>
            <p14:sldId id="280"/>
            <p14:sldId id="278"/>
            <p14:sldId id="279"/>
            <p14:sldId id="262"/>
            <p14:sldId id="257"/>
            <p14:sldId id="261"/>
            <p14:sldId id="268"/>
            <p14:sldId id="271"/>
            <p14:sldId id="281"/>
            <p14:sldId id="272"/>
            <p14:sldId id="273"/>
            <p14:sldId id="284"/>
            <p14:sldId id="274"/>
            <p14:sldId id="275"/>
            <p14:sldId id="285"/>
          </p14:sldIdLst>
        </p14:section>
        <p14:section name="Раздел без заголовка" id="{3B386381-8267-4984-BF7F-82FAE5639E46}">
          <p14:sldIdLst>
            <p14:sldId id="276"/>
            <p14:sldId id="277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472C4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88099" autoAdjust="0"/>
  </p:normalViewPr>
  <p:slideViewPr>
    <p:cSldViewPr snapToGrid="0">
      <p:cViewPr varScale="1">
        <p:scale>
          <a:sx n="64" d="100"/>
          <a:sy n="64" d="100"/>
        </p:scale>
        <p:origin x="67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8CD50-19CB-4B72-8829-F1D89B53191F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0F49-2662-49BE-BA24-DD155B207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0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60F49-2662-49BE-BA24-DD155B2076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48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E948B3-C398-46BE-B047-B569AEBABB0B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57A903B-C049-4F22-BEDB-0D6513A879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1605" y="0"/>
            <a:ext cx="12026687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47518" y="2229874"/>
            <a:ext cx="10769775" cy="29620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ОҚУ ЖЫЛЫНДА ОҚУ ҮДЕРІСІН ҰЙЫМДАСТЫРУ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(ҚАШЫҚТЫҚТАН ОҚЫТУ)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3629" y="2869309"/>
            <a:ext cx="10162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/>
                <a:cs typeface="Arial" panose="020B0604020202020204" pitchFamily="34" charset="0"/>
              </a:rPr>
              <a:t> 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Unicode MS"/>
              <a:cs typeface="Tahoma" panose="020B0604030504040204" pitchFamily="34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491740" y="196016"/>
            <a:ext cx="73719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 орта жалпы білім беру мектебі» ҚММ</a:t>
            </a:r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617471" y="592521"/>
            <a:ext cx="7120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1285" y="1826003"/>
            <a:ext cx="95711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 функционированию дежурных классов: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принцип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«один класс - один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учитель»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наполняемость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класса – не более 15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детей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уроков в день - не более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3-4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продолжительность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уроков - 40 мин; в 1 классе - ступенчатый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режим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перемены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разное время для разных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классов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режима ношения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масок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расстановка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учебных столов на расстоянии </a:t>
            </a: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1метра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обучающимся закреплена индивидуальная парта и стул;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обучающийся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пользуются индивидуальными учебными материалами (учебники, тетради, канцелярские принадлежности и </a:t>
            </a:r>
            <a:r>
              <a:rPr lang="ru-RU" sz="2000" dirty="0" err="1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т.д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проветривание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кварцевание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кабинетов после каждого урока;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мытье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рук и использование специальных средств после каждого урока;</a:t>
            </a:r>
            <a:endParaRPr lang="ru-RU" sz="2000" dirty="0">
              <a:solidFill>
                <a:srgbClr val="002060"/>
              </a:solidFill>
              <a:effectLst/>
              <a:ea typeface="Arial Unicode MS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-40948"/>
            <a:ext cx="12192001" cy="622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ДИСТАНЦИОННОЕ ОБУЧЕНИЕ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" y="6731585"/>
            <a:ext cx="12192003" cy="13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4" name="Picture 6" descr="Facebook логотипы скачать бесплатно PNG, facebook logo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2" y="1045383"/>
            <a:ext cx="1370909" cy="2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1" y="1715950"/>
            <a:ext cx="771525" cy="5464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1" y="2707540"/>
            <a:ext cx="1155987" cy="574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t="16059" r="5487" b="14410"/>
          <a:stretch/>
        </p:blipFill>
        <p:spPr>
          <a:xfrm>
            <a:off x="430130" y="3803059"/>
            <a:ext cx="1199335" cy="933996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5" y="5258216"/>
            <a:ext cx="1285675" cy="9068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0725" y="758957"/>
            <a:ext cx="9709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0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</a:rPr>
              <a:t>обучения в штатном режиме для </a:t>
            </a:r>
            <a:r>
              <a:rPr lang="ru-RU" sz="2000" dirty="0" smtClean="0">
                <a:solidFill>
                  <a:srgbClr val="002060"/>
                </a:solidFill>
              </a:rPr>
              <a:t>сельских </a:t>
            </a:r>
            <a:r>
              <a:rPr lang="ru-RU" sz="2000" dirty="0">
                <a:solidFill>
                  <a:srgbClr val="002060"/>
                </a:solidFill>
              </a:rPr>
              <a:t>школ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029" y="1379350"/>
            <a:ext cx="11790219" cy="6000654"/>
          </a:xfrm>
        </p:spPr>
        <p:txBody>
          <a:bodyPr>
            <a:normAutofit/>
          </a:bodyPr>
          <a:lstStyle/>
          <a:p>
            <a:pPr algn="just"/>
            <a:endParaRPr lang="ru-RU" sz="3800" dirty="0">
              <a:solidFill>
                <a:srgbClr val="002060"/>
              </a:solidFill>
            </a:endParaRPr>
          </a:p>
          <a:p>
            <a:pPr algn="just"/>
            <a:endParaRPr lang="ru-RU" sz="3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"/>
            <a:ext cx="12095019" cy="140109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kk-KZ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үшін….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0345" y="2413338"/>
            <a:ext cx="101358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Сыныптағы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10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баладан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аспайды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“Бір сынып - бір мұғалім” принципі 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kk-KZ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пәндер ғана жүргізіліп, басқа пәндер қашықтықтан беріледі</a:t>
            </a: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пәндер:</a:t>
            </a:r>
            <a:r>
              <a:rPr lang="ru-RU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</a:t>
            </a: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</a:t>
            </a: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әдебиеттік</a:t>
            </a: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математика, </a:t>
            </a:r>
            <a:r>
              <a:rPr lang="ru-RU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</a:t>
            </a: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дүниетану</a:t>
            </a:r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645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430" y="1937288"/>
            <a:ext cx="11375756" cy="4142380"/>
          </a:xfrm>
        </p:spPr>
        <p:txBody>
          <a:bodyPr/>
          <a:lstStyle/>
          <a:p>
            <a:endParaRPr lang="ru-RU" dirty="0">
              <a:solidFill>
                <a:srgbClr val="3C0BB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3C0BB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1"А"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топ)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74209"/>
              </p:ext>
            </p:extLst>
          </p:nvPr>
        </p:nvGraphicFramePr>
        <p:xfrm>
          <a:off x="402953" y="2336451"/>
          <a:ext cx="11530741" cy="3129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275"/>
                <a:gridCol w="1221275"/>
                <a:gridCol w="1839842"/>
                <a:gridCol w="1901434"/>
                <a:gridCol w="1825835"/>
                <a:gridCol w="1760540"/>
                <a:gridCol w="1760540"/>
              </a:tblGrid>
              <a:tr h="6477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уақыт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дұйсенбі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сейсенбі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сәрсенбі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бейсенбі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жұма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6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сабақ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8.30 -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9.05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сауат ашу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сауат ашу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сауат ашу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сауат ашу</a:t>
                      </a:r>
                    </a:p>
                  </a:txBody>
                  <a:tcPr marL="9525" marR="9525" marT="9525" marB="0" anchor="b"/>
                </a:tc>
              </a:tr>
              <a:tr h="66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сабақ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9.10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9.45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сауат ашу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дүниетану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00012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сабақ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9.55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10.30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жаратылыстану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сауат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ашу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77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268987"/>
              </p:ext>
            </p:extLst>
          </p:nvPr>
        </p:nvGraphicFramePr>
        <p:xfrm>
          <a:off x="609600" y="1852551"/>
          <a:ext cx="11265725" cy="3154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574"/>
                <a:gridCol w="1462660"/>
                <a:gridCol w="2006930"/>
                <a:gridCol w="1710046"/>
                <a:gridCol w="1448790"/>
                <a:gridCol w="1638795"/>
                <a:gridCol w="2006930"/>
              </a:tblGrid>
              <a:tr h="51446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сейсенбі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сәрсенбі</a:t>
                      </a:r>
                      <a:endParaRPr lang="ru-RU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бейсенбі</a:t>
                      </a:r>
                      <a:endParaRPr lang="ru-RU" sz="20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жұма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25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19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  ашу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 ашу</a:t>
                      </a:r>
                      <a:r>
                        <a:rPr lang="kk-K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 ашу</a:t>
                      </a:r>
                      <a:r>
                        <a:rPr lang="kk-K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3889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12.10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 ашу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дүниетану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06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12.55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 ашу</a:t>
                      </a:r>
                      <a:r>
                        <a:rPr lang="kk-K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1"А"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топ)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200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84390"/>
              </p:ext>
            </p:extLst>
          </p:nvPr>
        </p:nvGraphicFramePr>
        <p:xfrm>
          <a:off x="743919" y="2278250"/>
          <a:ext cx="11158779" cy="3354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905"/>
                <a:gridCol w="1441342"/>
                <a:gridCol w="1644822"/>
                <a:gridCol w="1547829"/>
                <a:gridCol w="2026601"/>
                <a:gridCol w="1600002"/>
                <a:gridCol w="2030278"/>
              </a:tblGrid>
              <a:tr h="7720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время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понедельник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вторник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среда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четверг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пятница</a:t>
                      </a:r>
                    </a:p>
                  </a:txBody>
                  <a:tcPr marL="9525" marR="9525" marT="9525" marB="0" anchor="b"/>
                </a:tc>
              </a:tr>
              <a:tr h="66050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урок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8.30 -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9.05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грамота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грамота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грамота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грамота</a:t>
                      </a: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урок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9.10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9.45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грамота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естествознание</a:t>
                      </a:r>
                    </a:p>
                  </a:txBody>
                  <a:tcPr marL="9525" marR="9525" marT="9525" marB="0" anchor="b"/>
                </a:tc>
              </a:tr>
              <a:tr h="123599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урок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9.55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познание мира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грамота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уроков 1 "Б"		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4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413716"/>
              </p:ext>
            </p:extLst>
          </p:nvPr>
        </p:nvGraphicFramePr>
        <p:xfrm>
          <a:off x="557940" y="2433236"/>
          <a:ext cx="11298265" cy="323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878"/>
                <a:gridCol w="1675024"/>
                <a:gridCol w="1698171"/>
                <a:gridCol w="1603169"/>
                <a:gridCol w="1656911"/>
                <a:gridCol w="1798573"/>
                <a:gridCol w="1750539"/>
              </a:tblGrid>
              <a:tr h="5065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дұйсенбі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сейсенбі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сәрсенбі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бейсенбі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065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сабақ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8.40 - 9.20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0130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сабақ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9.25 - 10.05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 оқу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 оқу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97068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сабақ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 </a:t>
                      </a:r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</a:t>
                      </a:r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дүниетану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сабақ</a:t>
            </a:r>
            <a:r>
              <a:rPr lang="ru-RU" b="1" dirty="0"/>
              <a:t> </a:t>
            </a:r>
            <a:r>
              <a:rPr lang="ru-RU" b="1" dirty="0" err="1"/>
              <a:t>кестесі</a:t>
            </a:r>
            <a:r>
              <a:rPr lang="ru-RU" b="1" dirty="0"/>
              <a:t> </a:t>
            </a:r>
            <a:r>
              <a:rPr lang="ru-RU" b="1" dirty="0" smtClean="0"/>
              <a:t>2"А</a:t>
            </a:r>
            <a:r>
              <a:rPr lang="ru-RU" b="1" dirty="0"/>
              <a:t>" </a:t>
            </a:r>
            <a:r>
              <a:rPr lang="ru-RU" b="1" dirty="0" err="1" smtClean="0"/>
              <a:t>сынып</a:t>
            </a:r>
            <a:r>
              <a:rPr lang="ru-RU" b="1" dirty="0" smtClean="0"/>
              <a:t> (1 топ)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118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740989"/>
              </p:ext>
            </p:extLst>
          </p:nvPr>
        </p:nvGraphicFramePr>
        <p:xfrm>
          <a:off x="1092529" y="2517569"/>
          <a:ext cx="9975275" cy="2820789"/>
        </p:xfrm>
        <a:graphic>
          <a:graphicData uri="http://schemas.openxmlformats.org/drawingml/2006/table">
            <a:tbl>
              <a:tblPr/>
              <a:tblGrid>
                <a:gridCol w="1469040"/>
                <a:gridCol w="1094499"/>
                <a:gridCol w="1308585"/>
                <a:gridCol w="1265680"/>
                <a:gridCol w="1533833"/>
                <a:gridCol w="1469475"/>
                <a:gridCol w="1834163"/>
              </a:tblGrid>
              <a:tr h="496194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уақыт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дүйсенбі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сейсенбі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сәрсенбі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бейсенбі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жұма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сабақ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12.00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қазақ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тілі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қазақ тілі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қазақ тілі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сабақ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12.45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қазақ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тілі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әдебиеттік оқу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әдебиеттік</a:t>
                      </a:r>
                      <a:r>
                        <a:rPr lang="kk-KZ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оқу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сабақ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13.35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14.15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әдебиеттік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оқу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дүниетану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жаратылыстану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абақ кестесі 2 «А» сынып (2 топ)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7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097710"/>
              </p:ext>
            </p:extLst>
          </p:nvPr>
        </p:nvGraphicFramePr>
        <p:xfrm>
          <a:off x="505955" y="1983784"/>
          <a:ext cx="11314085" cy="4027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722"/>
                <a:gridCol w="1440560"/>
                <a:gridCol w="1650773"/>
                <a:gridCol w="1720312"/>
                <a:gridCol w="1673817"/>
                <a:gridCol w="1921790"/>
                <a:gridCol w="2025111"/>
              </a:tblGrid>
              <a:tr h="8448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</a:tr>
              <a:tr h="95621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8.40 - 9.20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</a:tr>
              <a:tr h="89043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9.25 - 10.05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</a:tr>
              <a:tr h="133565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10.15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 мира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0" marR="9320" marT="9320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расписание уроков </a:t>
            </a:r>
            <a:r>
              <a:rPr lang="ru-RU" b="1" dirty="0" smtClean="0"/>
              <a:t> 2"Б</a:t>
            </a:r>
            <a:r>
              <a:rPr lang="ru-RU" b="1" dirty="0"/>
              <a:t>"		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918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484069"/>
              </p:ext>
            </p:extLst>
          </p:nvPr>
        </p:nvGraphicFramePr>
        <p:xfrm>
          <a:off x="309963" y="2991175"/>
          <a:ext cx="11422253" cy="3053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221"/>
                <a:gridCol w="1491638"/>
                <a:gridCol w="2077637"/>
                <a:gridCol w="1334943"/>
                <a:gridCol w="1495617"/>
                <a:gridCol w="1988850"/>
                <a:gridCol w="1747347"/>
              </a:tblGrid>
              <a:tr h="85240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дұйсенбі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сейсенбі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сәрсенбі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бейсенбі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  <a:tr h="82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8.30 - 9.10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  <a:tr h="65181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9.15 - 9.55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  <a:tr h="72753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дүниетану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сабақ</a:t>
            </a:r>
            <a:r>
              <a:rPr lang="ru-RU" b="1" dirty="0"/>
              <a:t> </a:t>
            </a:r>
            <a:r>
              <a:rPr lang="ru-RU" b="1" dirty="0" err="1"/>
              <a:t>кестесі</a:t>
            </a:r>
            <a:r>
              <a:rPr lang="ru-RU" b="1" dirty="0"/>
              <a:t> </a:t>
            </a:r>
            <a:r>
              <a:rPr lang="ru-RU" b="1" dirty="0" smtClean="0"/>
              <a:t>3"А</a:t>
            </a:r>
            <a:r>
              <a:rPr lang="ru-RU" b="1" dirty="0"/>
              <a:t>" </a:t>
            </a:r>
            <a:r>
              <a:rPr lang="ru-RU" b="1" dirty="0" err="1" smtClean="0"/>
              <a:t>сынып</a:t>
            </a:r>
            <a:r>
              <a:rPr lang="ru-RU" b="1" dirty="0" smtClean="0"/>
              <a:t> (1 топ)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702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34927"/>
              </p:ext>
            </p:extLst>
          </p:nvPr>
        </p:nvGraphicFramePr>
        <p:xfrm>
          <a:off x="1068779" y="2042556"/>
          <a:ext cx="9915896" cy="3675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423"/>
                <a:gridCol w="1421170"/>
                <a:gridCol w="1549150"/>
                <a:gridCol w="1018648"/>
                <a:gridCol w="1485769"/>
                <a:gridCol w="1534218"/>
                <a:gridCol w="1566518"/>
              </a:tblGrid>
              <a:tr h="52174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дүйсенбі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сейсенбі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сәрсенбі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бейсенбі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жұма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31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549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11.50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397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сабақ 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12.35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тілі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</a:t>
                      </a:r>
                      <a:r>
                        <a:rPr lang="kk-K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оқу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 тілі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07946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сабақ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13.25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дүниетану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 оқу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k-K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әдебиеттік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абақ кестесі 3 «а» сынып (2 топ)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7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934076"/>
              </p:ext>
            </p:extLst>
          </p:nvPr>
        </p:nvGraphicFramePr>
        <p:xfrm>
          <a:off x="249381" y="259021"/>
          <a:ext cx="11649693" cy="6285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5252"/>
                <a:gridCol w="621299"/>
                <a:gridCol w="717945"/>
                <a:gridCol w="552265"/>
                <a:gridCol w="717945"/>
                <a:gridCol w="676524"/>
                <a:gridCol w="552265"/>
                <a:gridCol w="662719"/>
                <a:gridCol w="483232"/>
                <a:gridCol w="538459"/>
                <a:gridCol w="704137"/>
                <a:gridCol w="607492"/>
                <a:gridCol w="662719"/>
                <a:gridCol w="593686"/>
                <a:gridCol w="662719"/>
                <a:gridCol w="651035"/>
              </a:tblGrid>
              <a:tr h="502024">
                <a:tc gridSpan="16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8932"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этаж, 1 коридор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этаж, 2 коридор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этаж, 1 коридор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этаж, 2 коридор</a:t>
                      </a:r>
                      <a:endParaRPr lang="ru-RU" sz="1400" b="1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2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</a:tr>
              <a:tr h="334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1а (1гр)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2а (1 гр)</a:t>
                      </a:r>
                      <a:endParaRPr lang="ru-RU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</a:t>
                      </a:r>
                      <a:endParaRPr lang="ru-RU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2б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 (1 </a:t>
                      </a:r>
                      <a:r>
                        <a:rPr lang="ru-RU" sz="1400" b="1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3б 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</a:tr>
              <a:tr h="334046">
                <a:tc gridSpan="16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90"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этаж, 1 коридор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этаж, 2 коридор</a:t>
                      </a:r>
                      <a:endParaRPr lang="ru-RU" sz="1400" b="1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rowSpan="2"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0б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1а (2гр)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2а (2 </a:t>
                      </a:r>
                      <a:r>
                        <a:rPr lang="ru-RU" sz="1400" b="1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</a:t>
                      </a:r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 (2 гр)</a:t>
                      </a:r>
                      <a:endParaRPr lang="ru-RU" sz="1400" b="1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046">
                <a:tc gridSpan="16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</a:t>
                      </a: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дистанционное обучение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rowSpan="4" gridSpan="2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</a:tr>
              <a:tr h="3340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1а </a:t>
                      </a:r>
                      <a:endParaRPr lang="ru-RU" sz="12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2а </a:t>
                      </a:r>
                      <a:endParaRPr lang="ru-RU" sz="14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4а</a:t>
                      </a:r>
                      <a:endParaRPr lang="ru-RU" sz="14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3а </a:t>
                      </a:r>
                      <a:endParaRPr lang="ru-RU" sz="14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3б </a:t>
                      </a:r>
                      <a:endParaRPr lang="ru-RU" sz="14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</a:tr>
              <a:tr h="6680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ученики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rowSpan="2" gridSpan="4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8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7" marR="6487" marT="6487" marB="0" anchor="b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427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767391"/>
              </p:ext>
            </p:extLst>
          </p:nvPr>
        </p:nvGraphicFramePr>
        <p:xfrm>
          <a:off x="728420" y="2386738"/>
          <a:ext cx="10994567" cy="3580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142"/>
                <a:gridCol w="1469474"/>
                <a:gridCol w="2046768"/>
                <a:gridCol w="1375008"/>
                <a:gridCol w="1413493"/>
                <a:gridCol w="1959299"/>
                <a:gridCol w="1721383"/>
              </a:tblGrid>
              <a:tr h="49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  <a:tr h="93128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8.30 - 9.10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  <a:tr h="11376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9.15 - 9.55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  <a:tr h="113596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10.05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 мира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расписание уроков  </a:t>
            </a:r>
            <a:r>
              <a:rPr lang="ru-RU" b="1" dirty="0" smtClean="0"/>
              <a:t>3"Б</a:t>
            </a:r>
            <a:r>
              <a:rPr lang="ru-RU" b="1" dirty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62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439977"/>
              </p:ext>
            </p:extLst>
          </p:nvPr>
        </p:nvGraphicFramePr>
        <p:xfrm>
          <a:off x="991569" y="2634711"/>
          <a:ext cx="10585665" cy="3576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085"/>
                <a:gridCol w="1399987"/>
                <a:gridCol w="1906291"/>
                <a:gridCol w="1208868"/>
                <a:gridCol w="1286359"/>
                <a:gridCol w="1875295"/>
                <a:gridCol w="2014780"/>
              </a:tblGrid>
              <a:tr h="57048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24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24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24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2400" b="1" i="0" u="none" strike="noStrike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  <a:tr h="8849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урок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8.40 - 9.20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  <a:tr h="8849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урок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9.25 - 10.05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  <a:tr h="12358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урок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10.10 - 10.50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 мира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1" marR="9451" marT="9451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расписание уроков  </a:t>
            </a:r>
            <a:r>
              <a:rPr lang="ru-RU" b="1" dirty="0" smtClean="0"/>
              <a:t>4"Б</a:t>
            </a:r>
            <a:r>
              <a:rPr lang="ru-RU" b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2875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9" r="21817"/>
          <a:stretch/>
        </p:blipFill>
        <p:spPr>
          <a:xfrm>
            <a:off x="7589395" y="642876"/>
            <a:ext cx="1247389" cy="1139094"/>
          </a:xfrm>
          <a:prstGeom prst="rect">
            <a:avLst/>
          </a:prstGeom>
        </p:spPr>
      </p:pic>
      <p:pic>
        <p:nvPicPr>
          <p:cNvPr id="5122" name="Picture 2" descr="Шаблон карты и карты казахстана | Бесплатно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t="15662" r="8512" b="16116"/>
          <a:stretch/>
        </p:blipFill>
        <p:spPr bwMode="auto">
          <a:xfrm>
            <a:off x="2" y="884043"/>
            <a:ext cx="5430983" cy="36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620"/>
            <a:ext cx="12192001" cy="622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ДИСТАНЦИОННОЕ ОБУЧЕНИЕ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" y="6731585"/>
            <a:ext cx="12192003" cy="13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0983" y="1777115"/>
            <a:ext cx="65720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Для </a:t>
            </a:r>
            <a:r>
              <a:rPr lang="ru-RU" sz="2200" dirty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обучения в синхронном формате для прямой </a:t>
            </a:r>
            <a:r>
              <a:rPr lang="en-US" sz="2200" dirty="0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трансляции </a:t>
            </a:r>
            <a:r>
              <a:rPr lang="ru-RU" sz="2200" dirty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можно выделить от 10 до 30 минут </a:t>
            </a:r>
            <a:r>
              <a:rPr lang="en-US" sz="2200" dirty="0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урока в </a:t>
            </a:r>
            <a:r>
              <a:rPr lang="ru-RU" sz="2200" dirty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соответствии с </a:t>
            </a:r>
            <a:r>
              <a:rPr lang="ru-RU" sz="2200" dirty="0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СанПиН</a:t>
            </a:r>
            <a:endParaRPr lang="ru-RU" sz="2200" dirty="0">
              <a:solidFill>
                <a:srgbClr val="002060"/>
              </a:solidFill>
              <a:ea typeface="Arial Unicode MS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Подготовка </a:t>
            </a:r>
            <a:r>
              <a:rPr lang="ru-RU" sz="2200" dirty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обучающихся к уроку в режиме </a:t>
            </a:r>
            <a:r>
              <a:rPr lang="ru-RU" sz="2200" dirty="0" err="1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стриминга</a:t>
            </a:r>
            <a:r>
              <a:rPr lang="ru-RU" sz="2200" dirty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-  предоставляется памятка </a:t>
            </a:r>
            <a:r>
              <a:rPr lang="ru-RU" sz="2200" dirty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с алгоритмом </a:t>
            </a:r>
            <a:r>
              <a:rPr lang="ru-RU" sz="2200" dirty="0" smtClean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действий</a:t>
            </a:r>
            <a:endParaRPr lang="ru-RU" sz="2200" dirty="0">
              <a:solidFill>
                <a:srgbClr val="002060"/>
              </a:solidFill>
              <a:ea typeface="Arial Unicode MS"/>
              <a:cs typeface="Tahoma" panose="020B0604030504040204" pitchFamily="34" charset="0"/>
            </a:endParaRPr>
          </a:p>
        </p:txBody>
      </p:sp>
      <p:pic>
        <p:nvPicPr>
          <p:cNvPr id="5124" name="Picture 4" descr="Различные аватары call-центра в плоском дизайне Бесплатные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33" b="89457" l="14537" r="851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54312" r="15230" b="11503"/>
          <a:stretch/>
        </p:blipFill>
        <p:spPr bwMode="auto">
          <a:xfrm>
            <a:off x="4052639" y="682239"/>
            <a:ext cx="2314015" cy="11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азличные аватары call-центра в плоском дизайне Бесплатные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33" b="89457" l="14537" r="44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54312" r="15230" b="11503"/>
          <a:stretch/>
        </p:blipFill>
        <p:spPr bwMode="auto">
          <a:xfrm>
            <a:off x="6366654" y="642880"/>
            <a:ext cx="2489252" cy="11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oogle обновила логотип YouTube впервые с 2005 года - Root N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706" y="771434"/>
            <a:ext cx="1783215" cy="8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427091" y="4804898"/>
            <a:ext cx="11764911" cy="360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6095999" y="1805432"/>
            <a:ext cx="5572124" cy="373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4829168"/>
            <a:ext cx="12003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Организация образования  определяет </a:t>
            </a:r>
            <a:r>
              <a:rPr lang="ru-RU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платформы, содержащие образовательный контент по </a:t>
            </a:r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теме или цели </a:t>
            </a:r>
            <a:r>
              <a:rPr lang="ru-RU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урока </a:t>
            </a:r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(казахстанские – «</a:t>
            </a:r>
            <a:r>
              <a:rPr lang="ru-RU" sz="2400" spc="-10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Kundelik</a:t>
            </a:r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400" spc="-10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Bilim</a:t>
            </a:r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spc="-10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land</a:t>
            </a:r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en-US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400" spc="-1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Mektep.OnLine</a:t>
            </a:r>
            <a:r>
              <a:rPr lang="en-US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400" spc="-1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Daryn.online</a:t>
            </a:r>
            <a:r>
              <a:rPr lang="en-US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а также - </a:t>
            </a:r>
            <a:r>
              <a:rPr lang="en-US" sz="2400" spc="-100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GoogleDocs</a:t>
            </a:r>
            <a:r>
              <a:rPr lang="en-US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spc="-1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Яндекс.диск</a:t>
            </a:r>
            <a:r>
              <a:rPr lang="ru-RU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spc="-1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google.classroom</a:t>
            </a:r>
            <a:r>
              <a:rPr lang="en-US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spc="-1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en-US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YouTube, Facebook, </a:t>
            </a:r>
            <a:r>
              <a:rPr lang="ru-RU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онлайн ресурсы </a:t>
            </a:r>
            <a:r>
              <a:rPr lang="en-US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Instagram, Google, Zoom, </a:t>
            </a:r>
            <a:r>
              <a:rPr lang="ru-RU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Яндекс, </a:t>
            </a:r>
            <a:r>
              <a:rPr lang="en-US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Zoom.us</a:t>
            </a:r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 использование </a:t>
            </a:r>
            <a:r>
              <a:rPr lang="ru-RU" sz="2400" spc="-1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электронной почты и других средств связи</a:t>
            </a:r>
            <a:r>
              <a:rPr lang="ru-RU" sz="2400" spc="-1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6984" y="3814725"/>
            <a:ext cx="80960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При отсутствии возможности выхода в </a:t>
            </a:r>
            <a:r>
              <a:rPr lang="ru-RU" sz="2200" dirty="0" err="1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стриминг</a:t>
            </a:r>
            <a:r>
              <a:rPr lang="ru-RU" sz="2200" dirty="0">
                <a:solidFill>
                  <a:srgbClr val="002060"/>
                </a:solidFill>
                <a:ea typeface="Arial Unicode MS"/>
                <a:cs typeface="Tahoma" panose="020B0604030504040204" pitchFamily="34" charset="0"/>
              </a:rPr>
              <a:t> педагог проводит уроки только в асинхронном формате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492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591056"/>
            <a:ext cx="11230099" cy="4785993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қысқарту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алаңдарын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қабырғадағы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дәліздегі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кіреберіс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асханалары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буфеттер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істемейді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ҰЙЫМЫ ҚАМТАМАСЫЗ ЕТУІ ТИІС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1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27" y="929901"/>
            <a:ext cx="11610111" cy="5711125"/>
          </a:xfrm>
        </p:spPr>
        <p:txBody>
          <a:bodyPr>
            <a:normAutofit fontScale="55000" lnSpcReduction="20000"/>
          </a:bodyPr>
          <a:lstStyle/>
          <a:p>
            <a:endParaRPr lang="ru-RU" sz="3800" dirty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сокращение </a:t>
            </a:r>
            <a:r>
              <a:rPr lang="ru-RU" sz="3800" dirty="0">
                <a:solidFill>
                  <a:srgbClr val="002060"/>
                </a:solidFill>
              </a:rPr>
              <a:t>физических контактов обучающихся и педагогов, других </a:t>
            </a:r>
            <a:r>
              <a:rPr lang="ru-RU" sz="3800" dirty="0" smtClean="0">
                <a:solidFill>
                  <a:srgbClr val="002060"/>
                </a:solidFill>
              </a:rPr>
              <a:t>работников</a:t>
            </a:r>
            <a:endParaRPr lang="ru-RU" sz="3800" dirty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максимальное </a:t>
            </a:r>
            <a:r>
              <a:rPr lang="ru-RU" sz="3800" dirty="0">
                <a:solidFill>
                  <a:srgbClr val="002060"/>
                </a:solidFill>
              </a:rPr>
              <a:t>использование площадей школы для обеспечения социальной </a:t>
            </a:r>
            <a:r>
              <a:rPr lang="ru-RU" sz="3800" dirty="0" smtClean="0">
                <a:solidFill>
                  <a:srgbClr val="002060"/>
                </a:solidFill>
              </a:rPr>
              <a:t>дистанции</a:t>
            </a:r>
            <a:endParaRPr lang="ru-RU" sz="3800" dirty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отмена </a:t>
            </a:r>
            <a:r>
              <a:rPr lang="ru-RU" sz="3800" dirty="0">
                <a:solidFill>
                  <a:srgbClr val="002060"/>
                </a:solidFill>
              </a:rPr>
              <a:t>кабинетной системы, обучение по «один класс- один кабинет</a:t>
            </a:r>
            <a:r>
              <a:rPr lang="ru-RU" sz="3800" dirty="0" smtClean="0">
                <a:solidFill>
                  <a:srgbClr val="002060"/>
                </a:solidFill>
              </a:rPr>
              <a:t>»</a:t>
            </a:r>
            <a:endParaRPr lang="ru-RU" sz="3800" dirty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3800" dirty="0">
                <a:solidFill>
                  <a:srgbClr val="002060"/>
                </a:solidFill>
              </a:rPr>
              <a:t>перемен между уроками в разное время для разных </a:t>
            </a:r>
            <a:r>
              <a:rPr lang="ru-RU" sz="3800" dirty="0" smtClean="0">
                <a:solidFill>
                  <a:srgbClr val="002060"/>
                </a:solidFill>
              </a:rPr>
              <a:t>классов</a:t>
            </a:r>
            <a:endParaRPr lang="ru-RU" sz="3800" dirty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ежедневный </a:t>
            </a:r>
            <a:r>
              <a:rPr lang="ru-RU" sz="3800" dirty="0">
                <a:solidFill>
                  <a:srgbClr val="002060"/>
                </a:solidFill>
              </a:rPr>
              <a:t>замер температуры учащихся при </a:t>
            </a:r>
            <a:r>
              <a:rPr lang="ru-RU" sz="3800" dirty="0" smtClean="0">
                <a:solidFill>
                  <a:srgbClr val="002060"/>
                </a:solidFill>
              </a:rPr>
              <a:t>входе</a:t>
            </a:r>
            <a:endParaRPr lang="ru-RU" sz="3800" dirty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влажная </a:t>
            </a:r>
            <a:r>
              <a:rPr lang="ru-RU" sz="3800" dirty="0">
                <a:solidFill>
                  <a:srgbClr val="002060"/>
                </a:solidFill>
              </a:rPr>
              <a:t>уборка после каждой перемены, между сменами, подсменами в коридорах, рекреациях, холлах и других помещениях, дезинфекция выключателей, дверных ручек, поручней, перил, лестничных маршей, </a:t>
            </a:r>
            <a:r>
              <a:rPr lang="ru-RU" sz="3800" dirty="0" smtClean="0">
                <a:solidFill>
                  <a:srgbClr val="002060"/>
                </a:solidFill>
              </a:rPr>
              <a:t>подоконников</a:t>
            </a:r>
            <a:endParaRPr lang="ru-RU" sz="3800" dirty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функционирование </a:t>
            </a:r>
            <a:r>
              <a:rPr lang="ru-RU" sz="3800" dirty="0">
                <a:solidFill>
                  <a:srgbClr val="002060"/>
                </a:solidFill>
              </a:rPr>
              <a:t>медицинских кабинетов и изоляторов (для ежедневного замера температуры, выявления симптомов заболеваний, изоляции, в случаях выявления заболевших, обеспечение перехода на дистанционное обучение всего класса, контроля состояния детей класса, возвращения класса в штатный режим)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разметки </a:t>
            </a:r>
            <a:r>
              <a:rPr lang="ru-RU" sz="3800" dirty="0">
                <a:solidFill>
                  <a:srgbClr val="002060"/>
                </a:solidFill>
              </a:rPr>
              <a:t>в коридорах на </a:t>
            </a:r>
            <a:r>
              <a:rPr lang="ru-RU" sz="3800" dirty="0" smtClean="0">
                <a:solidFill>
                  <a:srgbClr val="002060"/>
                </a:solidFill>
              </a:rPr>
              <a:t>стене </a:t>
            </a:r>
            <a:r>
              <a:rPr lang="ru-RU" sz="3800" dirty="0">
                <a:solidFill>
                  <a:srgbClr val="002060"/>
                </a:solidFill>
              </a:rPr>
              <a:t>для движения обучающихся в одном направлении, </a:t>
            </a:r>
            <a:r>
              <a:rPr lang="ru-RU" sz="3800" dirty="0" smtClean="0">
                <a:solidFill>
                  <a:srgbClr val="002060"/>
                </a:solidFill>
              </a:rPr>
              <a:t>два</a:t>
            </a:r>
            <a:r>
              <a:rPr lang="ru-RU" sz="3800" dirty="0" smtClean="0">
                <a:solidFill>
                  <a:srgbClr val="002060"/>
                </a:solidFill>
              </a:rPr>
              <a:t> входа </a:t>
            </a:r>
            <a:r>
              <a:rPr lang="ru-RU" sz="3800" dirty="0">
                <a:solidFill>
                  <a:srgbClr val="002060"/>
                </a:solidFill>
              </a:rPr>
              <a:t>для приема детей, </a:t>
            </a:r>
            <a:r>
              <a:rPr lang="ru-RU" sz="3800" dirty="0" smtClean="0">
                <a:solidFill>
                  <a:srgbClr val="002060"/>
                </a:solidFill>
              </a:rPr>
              <a:t>три </a:t>
            </a:r>
            <a:r>
              <a:rPr lang="ru-RU" sz="3800" dirty="0">
                <a:solidFill>
                  <a:srgbClr val="002060"/>
                </a:solidFill>
              </a:rPr>
              <a:t>– для ухода детей после </a:t>
            </a:r>
            <a:r>
              <a:rPr lang="ru-RU" sz="3800" dirty="0" smtClean="0">
                <a:solidFill>
                  <a:srgbClr val="002060"/>
                </a:solidFill>
              </a:rPr>
              <a:t>занятий</a:t>
            </a:r>
            <a:endParaRPr lang="ru-RU" sz="3800" dirty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школьные </a:t>
            </a:r>
            <a:r>
              <a:rPr lang="ru-RU" sz="3800" dirty="0">
                <a:solidFill>
                  <a:srgbClr val="002060"/>
                </a:solidFill>
              </a:rPr>
              <a:t>столовые/ буфеты не </a:t>
            </a:r>
            <a:r>
              <a:rPr lang="ru-RU" sz="3800" dirty="0" smtClean="0">
                <a:solidFill>
                  <a:srgbClr val="002060"/>
                </a:solidFill>
              </a:rPr>
              <a:t>функционируют </a:t>
            </a:r>
            <a:endParaRPr lang="ru-RU" sz="3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"/>
            <a:ext cx="12095019" cy="84512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ОРГАНИЗАЦИЯ ОБРАЗОВАНИЯ ДОЛЖНА ОБЕСПЕЧИТЬ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18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52" y="2529444"/>
            <a:ext cx="5256121" cy="39782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7724" y="338328"/>
            <a:ext cx="109728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разметки в коридорах на стене для движения обучающихся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8" y="1698170"/>
            <a:ext cx="4382288" cy="2280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8" y="4129468"/>
            <a:ext cx="4382288" cy="25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62544"/>
            <a:ext cx="4457042" cy="2529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06" y="789455"/>
            <a:ext cx="4588294" cy="2583138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9455"/>
            <a:ext cx="4334341" cy="2440167"/>
          </a:xfrm>
        </p:spPr>
      </p:pic>
      <p:sp>
        <p:nvSpPr>
          <p:cNvPr id="17" name="TextBox 16"/>
          <p:cNvSpPr txBox="1"/>
          <p:nvPr/>
        </p:nvSpPr>
        <p:spPr>
          <a:xfrm>
            <a:off x="1864426" y="3311417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А </a:t>
            </a:r>
            <a:r>
              <a:rPr lang="ru-RU" dirty="0" err="1" smtClean="0"/>
              <a:t>сыныбы</a:t>
            </a:r>
            <a:endParaRPr lang="ru-RU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623648" y="3311417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dirty="0"/>
              <a:t>А </a:t>
            </a:r>
            <a:r>
              <a:rPr lang="ru-RU" dirty="0" err="1"/>
              <a:t>сыныбы</a:t>
            </a:r>
            <a:endParaRPr lang="ru-RU" dirty="0"/>
          </a:p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59797" y="6292123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 </a:t>
            </a:r>
            <a:r>
              <a:rPr lang="ru-RU" dirty="0"/>
              <a:t>А </a:t>
            </a:r>
            <a:r>
              <a:rPr lang="ru-RU" dirty="0" err="1"/>
              <a:t>сыныбы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85" y="3680749"/>
            <a:ext cx="4720936" cy="26578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23648" y="634803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0 А сыныбы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64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44" y="615813"/>
            <a:ext cx="4397512" cy="24757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0" y="610203"/>
            <a:ext cx="4620936" cy="2441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0" y="3562597"/>
            <a:ext cx="4591965" cy="252944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44" y="3562597"/>
            <a:ext cx="4397512" cy="2529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3189" y="3051958"/>
            <a:ext cx="276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</a:t>
            </a:r>
            <a:r>
              <a:rPr lang="ru-RU" dirty="0" smtClean="0"/>
              <a:t>Б </a:t>
            </a:r>
            <a:r>
              <a:rPr lang="ru-RU" dirty="0" err="1"/>
              <a:t>сыныбы</a:t>
            </a:r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28805" y="3051958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Б </a:t>
            </a:r>
            <a:r>
              <a:rPr lang="ru-RU" dirty="0" err="1"/>
              <a:t>сыныбы</a:t>
            </a:r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73185" y="6092042"/>
            <a:ext cx="1322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Б </a:t>
            </a:r>
            <a:r>
              <a:rPr lang="ru-RU" dirty="0" err="1"/>
              <a:t>сыныбы</a:t>
            </a:r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37602" y="6092042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 Б </a:t>
            </a:r>
            <a:r>
              <a:rPr lang="ru-RU" dirty="0" err="1"/>
              <a:t>сыныбы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42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935" y="2383955"/>
            <a:ext cx="115815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Кезекші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15-24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өкілдерінің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өтініштері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асырылады.Балалар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басшысының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тамыздағы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1-03/92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кезекші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сыныпқа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қабылданды.Кезекші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сыныптар-жиынтықтар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сынып-жинаққа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бекітіледі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сынып-8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620"/>
            <a:ext cx="12192001" cy="622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КЕЗЕКШІ СЫНЫПТАРДЫ ҚАЛЫПТАСТЫРУ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" y="6731585"/>
            <a:ext cx="12192003" cy="13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Коллекция школьных принадлежностей со спортивным стадионом желтый автобус фасад здания классная библиотека интерьер Бесплатные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0" t="63070" b="18465"/>
          <a:stretch/>
        </p:blipFill>
        <p:spPr bwMode="auto">
          <a:xfrm>
            <a:off x="790577" y="925395"/>
            <a:ext cx="2543175" cy="11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оллекция школьных принадлежностей со спортивным стадионом желтый автобус фасад здания классная библиотека интерьер Бесплатные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1" t="82494" r="26890"/>
          <a:stretch/>
        </p:blipFill>
        <p:spPr bwMode="auto">
          <a:xfrm>
            <a:off x="4647698" y="925395"/>
            <a:ext cx="3184183" cy="11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оллекция школьных принадлежностей со спортивным стадионом желтый автобус фасад здания классная библиотека интерьер Бесплатные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2" t="3597" b="74580"/>
          <a:stretch/>
        </p:blipFill>
        <p:spPr bwMode="auto">
          <a:xfrm>
            <a:off x="9429752" y="887657"/>
            <a:ext cx="2209801" cy="11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277937" y="2302753"/>
            <a:ext cx="11764911" cy="360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18" y="-78761"/>
            <a:ext cx="12192001" cy="8437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Установить веб-сотрудничество вебинар плоские иконки Бесплатные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1" t="31970" r="26551" b="55637"/>
          <a:stretch/>
        </p:blipFill>
        <p:spPr bwMode="auto">
          <a:xfrm>
            <a:off x="150072" y="5716508"/>
            <a:ext cx="1624131" cy="10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становить веб-сотрудничество вебинар плоские иконки Бесплатные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536" r="76276" b="81199"/>
          <a:stretch/>
        </p:blipFill>
        <p:spPr bwMode="auto">
          <a:xfrm>
            <a:off x="150073" y="4233155"/>
            <a:ext cx="1468883" cy="13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Установить веб-сотрудничество вебинар плоские иконки Бесплатные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82621" r="74881" b="2663"/>
          <a:stretch/>
        </p:blipFill>
        <p:spPr bwMode="auto">
          <a:xfrm>
            <a:off x="146709" y="2829365"/>
            <a:ext cx="1627495" cy="11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Установить веб-сотрудничество вебинар плоские иконки Бесплатные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6" t="52788" r="4245" b="27447"/>
          <a:stretch/>
        </p:blipFill>
        <p:spPr bwMode="auto">
          <a:xfrm>
            <a:off x="1" y="1053576"/>
            <a:ext cx="1413731" cy="15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3" y="6731585"/>
            <a:ext cx="12192003" cy="138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63807" y="863001"/>
            <a:ext cx="102402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учебном году обучение 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предшкольных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1а, 2а, 3а, 4а, 3б, 4б, 5 - 11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 школ страны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в дистанционном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формате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смена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0а – 13, 1а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подгруппа),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подгруппа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 классы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 – 1 этаж 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1б - 12, 2б - 13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коридор–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этаж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3а –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дежурный класс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3б - 8, 4б - 9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( 2 коридор – 2 этаж 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0б – 10, 1а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подгруппа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2а – 8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подгруппа) дежурные классы  (1 коридор – 1 этаж 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3а – 9 дежурный класс ( 1 коридор – 2 этаж 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1360</TotalTime>
  <Words>1305</Words>
  <Application>Microsoft Office PowerPoint</Application>
  <PresentationFormat>Широкоэкранный</PresentationFormat>
  <Paragraphs>449</Paragraphs>
  <Slides>22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Candara</vt:lpstr>
      <vt:lpstr>Symbol</vt:lpstr>
      <vt:lpstr>Tahoma</vt:lpstr>
      <vt:lpstr>Times New Roman</vt:lpstr>
      <vt:lpstr>Wingdings</vt:lpstr>
      <vt:lpstr>Волна</vt:lpstr>
      <vt:lpstr>Презентация PowerPoint</vt:lpstr>
      <vt:lpstr>Презентация PowerPoint</vt:lpstr>
      <vt:lpstr>БІЛІМ БЕРУ ҰЙЫМЫ ҚАМТАМАСЫЗ ЕТУІ ТИІС</vt:lpstr>
      <vt:lpstr>ОРГАНИЗАЦИЯ ОБРАЗОВАНИЯ ДОЛЖНА ОБЕСПЕЧИТЬ </vt:lpstr>
      <vt:lpstr>разметки в коридорах на стене для движения обучающихся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Бала үшін…. </vt:lpstr>
      <vt:lpstr>сабақ кестесі 1"А" (1 топ) сынып </vt:lpstr>
      <vt:lpstr>сабақ кестесі 1"А" (2 топ) сынып </vt:lpstr>
      <vt:lpstr>расписание уроков 1 "Б"   </vt:lpstr>
      <vt:lpstr>сабақ кестесі 2"А" сынып (1 топ)</vt:lpstr>
      <vt:lpstr>сабақ кестесі 2 «А» сынып (2 топ)</vt:lpstr>
      <vt:lpstr>расписание уроков  2"Б"   </vt:lpstr>
      <vt:lpstr>сабақ кестесі 3"А" сынып (1 топ)</vt:lpstr>
      <vt:lpstr>сабақ кестесі 3 «а» сынып (2 топ)</vt:lpstr>
      <vt:lpstr>расписание уроков  3"Б"</vt:lpstr>
      <vt:lpstr>расписание уроков  4"Б"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comp</cp:lastModifiedBy>
  <cp:revision>103</cp:revision>
  <dcterms:created xsi:type="dcterms:W3CDTF">2020-04-26T03:15:45Z</dcterms:created>
  <dcterms:modified xsi:type="dcterms:W3CDTF">2020-08-27T08:50:41Z</dcterms:modified>
</cp:coreProperties>
</file>