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3" r:id="rId4"/>
    <p:sldId id="274" r:id="rId5"/>
    <p:sldId id="286" r:id="rId6"/>
    <p:sldId id="275" r:id="rId7"/>
    <p:sldId id="285" r:id="rId8"/>
    <p:sldId id="277" r:id="rId9"/>
    <p:sldId id="279" r:id="rId10"/>
    <p:sldId id="287" r:id="rId11"/>
    <p:sldId id="280" r:id="rId12"/>
    <p:sldId id="281" r:id="rId13"/>
    <p:sldId id="282" r:id="rId14"/>
    <p:sldId id="283" r:id="rId15"/>
    <p:sldId id="278" r:id="rId16"/>
    <p:sldId id="258" r:id="rId17"/>
    <p:sldId id="291" r:id="rId18"/>
    <p:sldId id="259" r:id="rId19"/>
    <p:sldId id="260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89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6" d="100"/>
          <a:sy n="6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956376" cy="6978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6000" dirty="0" err="1" smtClean="0">
                <a:solidFill>
                  <a:srgbClr val="7030A0"/>
                </a:solidFill>
                <a:latin typeface="Monotype Corsiva" pitchFamily="66" charset="0"/>
              </a:rPr>
              <a:t>Здоровьесберегающие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  технологии в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ДО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Воспитатель :</a:t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</a:t>
            </a:r>
            <a:r>
              <a:rPr lang="ru-RU" sz="3100" dirty="0" err="1" smtClean="0">
                <a:solidFill>
                  <a:srgbClr val="7030A0"/>
                </a:solidFill>
                <a:latin typeface="Monotype Corsiva" pitchFamily="66" charset="0"/>
              </a:rPr>
              <a:t>Шишко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 Т.В.                                       </a:t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</a:t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КГКП «Мичуринский ясли-сад»</a:t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61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реализации методики: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- приемы расслабления мышц;</a:t>
            </a:r>
            <a:br>
              <a:rPr lang="ru-RU" sz="4400" dirty="0" smtClean="0"/>
            </a:br>
            <a:r>
              <a:rPr lang="ru-RU" sz="4400" dirty="0" smtClean="0"/>
              <a:t>- режим дня;</a:t>
            </a:r>
            <a:br>
              <a:rPr lang="ru-RU" sz="4400" dirty="0" smtClean="0"/>
            </a:br>
            <a:r>
              <a:rPr lang="ru-RU" sz="4400" dirty="0" smtClean="0"/>
              <a:t>- релаксационные упражнения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7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Приемы расслабления мышц: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800" dirty="0" smtClean="0"/>
              <a:t>* Детский массаж «Солнышко» представляет собой поглаживание и вызывает расслабление мышц, эмоциональное спокойствие</a:t>
            </a:r>
            <a:endParaRPr lang="ru-RU" sz="2800" dirty="0"/>
          </a:p>
        </p:txBody>
      </p:sp>
      <p:pic>
        <p:nvPicPr>
          <p:cNvPr id="1026" name="Picture 2" descr="C:\Users\User\Desktop\DSCN38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500438"/>
            <a:ext cx="3214710" cy="2914179"/>
          </a:xfrm>
          <a:prstGeom prst="rect">
            <a:avLst/>
          </a:prstGeom>
          <a:noFill/>
        </p:spPr>
      </p:pic>
      <p:pic>
        <p:nvPicPr>
          <p:cNvPr id="1027" name="Picture 3" descr="C:\Users\User\Desktop\DSCN38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643182"/>
            <a:ext cx="2357454" cy="2478452"/>
          </a:xfrm>
          <a:prstGeom prst="rect">
            <a:avLst/>
          </a:prstGeom>
          <a:noFill/>
        </p:spPr>
      </p:pic>
      <p:pic>
        <p:nvPicPr>
          <p:cNvPr id="1028" name="Picture 4" descr="C:\Users\User\Desktop\DSCN38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64318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357166"/>
            <a:ext cx="5334008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/>
              <a:t>*Физкультура и спортивные игры</a:t>
            </a:r>
            <a:br>
              <a:rPr lang="ru-RU" sz="3100" dirty="0" smtClean="0"/>
            </a:br>
            <a:r>
              <a:rPr lang="ru-RU" sz="3100" dirty="0" smtClean="0"/>
              <a:t> * Игры в теплой воде</a:t>
            </a:r>
            <a:br>
              <a:rPr lang="ru-RU" sz="3100" dirty="0" smtClean="0"/>
            </a:br>
            <a:r>
              <a:rPr lang="ru-RU" sz="3100" dirty="0" smtClean="0"/>
              <a:t> * Сухие бассейны разной формы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1" y="260648"/>
            <a:ext cx="2865419" cy="2168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8" y="2564904"/>
            <a:ext cx="2902301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8" y="4861180"/>
            <a:ext cx="2902301" cy="1880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8868"/>
            <a:ext cx="3830960" cy="2296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61180"/>
            <a:ext cx="3830960" cy="18801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* </a:t>
            </a:r>
            <a:r>
              <a:rPr lang="ru-RU" sz="3100" b="1" dirty="0" smtClean="0"/>
              <a:t>Режим дня </a:t>
            </a:r>
            <a:r>
              <a:rPr lang="ru-RU" sz="2800" dirty="0" smtClean="0"/>
              <a:t>не только облегчает физиологическую деятельность организма, но и является способом психологической организации деятельности человека</a:t>
            </a:r>
            <a:endParaRPr lang="ru-RU" sz="2800" dirty="0"/>
          </a:p>
        </p:txBody>
      </p:sp>
      <p:pic>
        <p:nvPicPr>
          <p:cNvPr id="3074" name="Picture 2" descr="C:\Users\User\Desktop\DSCN13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3929090" cy="2928958"/>
          </a:xfrm>
          <a:prstGeom prst="rect">
            <a:avLst/>
          </a:prstGeom>
          <a:noFill/>
        </p:spPr>
      </p:pic>
      <p:pic>
        <p:nvPicPr>
          <p:cNvPr id="1026" name="Picture 2" descr="C:\Users\User\Desktop\DSCN13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286124"/>
            <a:ext cx="450059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000372"/>
            <a:ext cx="7119958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/>
              <a:t>* Релаксационные упражнения </a:t>
            </a:r>
            <a:endParaRPr lang="ru-RU" sz="3100" b="1" dirty="0"/>
          </a:p>
        </p:txBody>
      </p:sp>
      <p:pic>
        <p:nvPicPr>
          <p:cNvPr id="4098" name="Picture 2" descr="C:\Users\User\Desktop\DSCN3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74418"/>
            <a:ext cx="3786214" cy="2723947"/>
          </a:xfrm>
          <a:prstGeom prst="rect">
            <a:avLst/>
          </a:prstGeom>
          <a:noFill/>
        </p:spPr>
      </p:pic>
      <p:pic>
        <p:nvPicPr>
          <p:cNvPr id="4099" name="Picture 3" descr="C:\Users\User\Desktop\DSCN3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65"/>
            <a:ext cx="3643338" cy="2730371"/>
          </a:xfrm>
          <a:prstGeom prst="rect">
            <a:avLst/>
          </a:prstGeom>
          <a:noFill/>
        </p:spPr>
      </p:pic>
      <p:pic>
        <p:nvPicPr>
          <p:cNvPr id="4100" name="Picture 4" descr="C:\Users\User\Desktop\DSCN38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02984"/>
            <a:ext cx="3714776" cy="2850114"/>
          </a:xfrm>
          <a:prstGeom prst="rect">
            <a:avLst/>
          </a:prstGeom>
          <a:noFill/>
        </p:spPr>
      </p:pic>
      <p:pic>
        <p:nvPicPr>
          <p:cNvPr id="4101" name="Picture 5" descr="C:\Users\User\Desktop\DSCN3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1876" y="3643314"/>
            <a:ext cx="4142409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964488" cy="59521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         </a:t>
            </a:r>
            <a:r>
              <a:rPr lang="ru-RU" sz="2800" dirty="0" smtClean="0"/>
              <a:t>Выполнение таких упражнений очень нравится детям, т. к. в них есть элемент игры. 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> Они быстро обучаются этому непростому умению расслабляться.  Научившись расслаблению, каждый ребенок получает  то, в чем ранее испытывал недостаток. Это в равной степени касается любых психических процессов: познавательных, эмоциональных или волевых.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процессе расслабления организм наилучшим образом перераспределяет энергию и пытается привести тело к равновесию и гармонии. 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     </a:t>
            </a: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8101042" cy="12144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релаксацию с сосредоточением на дыхании: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6500858" cy="435771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"Задуй свечу". </a:t>
            </a:r>
            <a:r>
              <a:rPr lang="ru-RU" sz="2400" b="1" dirty="0" smtClean="0"/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"у".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"Ленивая кошечка". </a:t>
            </a:r>
            <a:r>
              <a:rPr lang="ru-RU" sz="2400" b="1" dirty="0" smtClean="0"/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65">
            <a:off x="6998932" y="2395548"/>
            <a:ext cx="1894053" cy="336815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95232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2664296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64296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952328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016"/>
            <a:ext cx="2664296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73016"/>
            <a:ext cx="2664296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299695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9076"/>
      </p:ext>
    </p:extLst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Упражнения на расслабление мышц лица: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"Озорные щечки</a:t>
            </a:r>
            <a:r>
              <a:rPr lang="ru-RU" sz="8000" b="1" dirty="0" smtClean="0">
                <a:solidFill>
                  <a:schemeClr val="bg1"/>
                </a:solidFill>
              </a:rPr>
              <a:t>". Набрать воздух, сильно надувая щеки. Задержать дыхание, медленно выдохнуть воздух, как бы за­дувая свечу. Расслабить щеки. Затем сомкнуть губы трубоч­кой, вдохнуть воздух, втягивая его. Щеки при этом втягива­ются. Затем расслабить щеки и губы.</a:t>
            </a:r>
          </a:p>
          <a:p>
            <a:pPr lvl="0"/>
            <a:endParaRPr lang="ru-RU" sz="8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>"Рот на замочке". </a:t>
            </a:r>
            <a:r>
              <a:rPr lang="ru-RU" sz="8000" b="1" dirty="0" smtClean="0">
                <a:solidFill>
                  <a:schemeClr val="bg1"/>
                </a:solidFill>
              </a:rPr>
              <a:t>Поджать губы так, чтобы их совсем не было видно. Закрыть рот на "замочек", сильно-сильно сжав губы. Затем расслабить их: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У меня есть свой секрет, не скажу его вам, нет </a:t>
            </a:r>
            <a:r>
              <a:rPr lang="ru-RU" sz="8000" b="1" i="1" dirty="0" smtClean="0">
                <a:solidFill>
                  <a:schemeClr val="bg1"/>
                </a:solidFill>
              </a:rPr>
              <a:t>(под­жать губы).</a:t>
            </a:r>
            <a:endParaRPr lang="ru-RU" sz="8000" b="1" dirty="0" smtClean="0">
              <a:solidFill>
                <a:schemeClr val="bg1"/>
              </a:solidFill>
            </a:endParaRPr>
          </a:p>
          <a:p>
            <a:r>
              <a:rPr lang="ru-RU" sz="8000" b="1" dirty="0" smtClean="0">
                <a:solidFill>
                  <a:schemeClr val="bg1"/>
                </a:solidFill>
              </a:rPr>
              <a:t>Ох как сложно удержаться, ничего не рассказав (4—5 с). Губы все же я расслаблю, а секрет себе оставлю.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-	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канирование003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999741">
            <a:off x="3967194" y="927267"/>
            <a:ext cx="3570863" cy="448737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76997"/>
            <a:ext cx="3500462" cy="680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"Злюка успокоилась".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000240"/>
            <a:ext cx="6143668" cy="3571900"/>
          </a:xfrm>
        </p:spPr>
        <p:txBody>
          <a:bodyPr>
            <a:normAutofit lnSpcReduction="10000"/>
          </a:bodyPr>
          <a:lstStyle/>
          <a:p>
            <a:r>
              <a:rPr lang="ru-RU" sz="1900" b="1" dirty="0" smtClean="0"/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зевнуть: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А когда я сильно злюсь, напрягаюсь, но держусь. Челюсть сильно я сжимаю и рычаньем всех пугаю </a:t>
            </a:r>
            <a:r>
              <a:rPr lang="ru-RU" sz="1900" b="1" i="1" dirty="0" smtClean="0"/>
              <a:t>(рычать).</a:t>
            </a:r>
            <a:endParaRPr lang="ru-RU" sz="1900" b="1" dirty="0" smtClean="0"/>
          </a:p>
          <a:p>
            <a:r>
              <a:rPr lang="ru-RU" sz="1900" b="1" dirty="0" smtClean="0"/>
              <a:t>Чтобы злоба улетела и расслабилось все тело, Надо глубоко вдохнуть, потянуться, улыбнуться, Может, даже и зевнуть</a:t>
            </a:r>
          </a:p>
          <a:p>
            <a:r>
              <a:rPr lang="ru-RU" sz="1900" b="1" dirty="0" smtClean="0"/>
              <a:t> </a:t>
            </a:r>
            <a:r>
              <a:rPr lang="ru-RU" sz="1900" b="1" i="1" dirty="0" smtClean="0"/>
              <a:t>(широко открыв рот, зевнуть).</a:t>
            </a:r>
            <a:endParaRPr lang="ru-RU" sz="19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9934"/>
            <a:ext cx="4620548" cy="6688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709613"/>
            <a:ext cx="2448271" cy="2935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3" y="4005064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96981"/>
      </p:ext>
    </p:extLst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64294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Упражнения на расслабление мышц шеи: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50070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solidFill>
                  <a:srgbClr val="C00000"/>
                </a:solidFill>
              </a:rPr>
              <a:t>"Любопытная Варвара". 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Любопытная Варвара смотрит влево, смотрит вправо.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потом опять вперед </a:t>
            </a:r>
            <a:r>
              <a:rPr lang="ru-RU" sz="5000" b="1" dirty="0" smtClean="0">
                <a:solidFill>
                  <a:schemeClr val="bg1"/>
                </a:solidFill>
              </a:rPr>
              <a:t>— тут немного отдохнет.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Поднять голову вверх, смотреть на потолок как можно дольше.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А Варвара смотрит вверх дольше всех и дальше всех! Возвращается обратно — расслабление приятно!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Медленно опустить голову вниз, прижать подбородок к груди. Затем вернуться в исходное положение, расслабить мышцы: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теперь посмотрим вниз — мышцы шеи напряглись! Возвращаемся обратно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расслабление мышц рук: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1487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"Лимон". </a:t>
            </a:r>
            <a:r>
              <a:rPr lang="ru-RU" sz="3200" b="1" dirty="0" smtClean="0"/>
              <a:t>Опустить руки вниз и представить себе, что в правой руке находится лимон, из которого нужно выжать сок. Медленно сжимать как можно сильнее правую руку в кулак. Почувствовать, как напряжена правая рука. Затем бросить "лимон" и расслабить руку:</a:t>
            </a:r>
          </a:p>
          <a:p>
            <a:pPr algn="ctr">
              <a:buNone/>
            </a:pPr>
            <a:r>
              <a:rPr lang="ru-RU" sz="3200" b="1" dirty="0" smtClean="0"/>
              <a:t>    - </a:t>
            </a:r>
            <a:r>
              <a:rPr lang="ru-RU" sz="3200" b="1" i="1" dirty="0" smtClean="0"/>
              <a:t>Я возьму в ладонь лимон. Чувствую, что круглый он. </a:t>
            </a:r>
          </a:p>
          <a:p>
            <a:pPr algn="ctr">
              <a:buNone/>
            </a:pPr>
            <a:r>
              <a:rPr lang="ru-RU" sz="3200" b="1" i="1" dirty="0" smtClean="0"/>
              <a:t>     Я его слегка сжимаю — </a:t>
            </a:r>
          </a:p>
          <a:p>
            <a:pPr algn="ctr">
              <a:buNone/>
            </a:pPr>
            <a:r>
              <a:rPr lang="ru-RU" sz="3200" b="1" i="1" dirty="0" smtClean="0"/>
              <a:t>    Сок лимонный выжимаю. </a:t>
            </a:r>
          </a:p>
          <a:p>
            <a:pPr algn="ctr">
              <a:buNone/>
            </a:pPr>
            <a:r>
              <a:rPr lang="ru-RU" sz="3200" b="1" i="1" dirty="0" smtClean="0"/>
              <a:t>    Все в порядке, сок готов. </a:t>
            </a:r>
          </a:p>
          <a:p>
            <a:pPr>
              <a:buNone/>
            </a:pPr>
            <a:r>
              <a:rPr lang="ru-RU" sz="3200" b="1" i="1" dirty="0" smtClean="0"/>
              <a:t>   Я лимон бросаю, руку расслабляю. </a:t>
            </a:r>
          </a:p>
          <a:p>
            <a:pPr>
              <a:buNone/>
            </a:pPr>
            <a:r>
              <a:rPr lang="ru-RU" sz="3200" b="1" dirty="0" smtClean="0"/>
              <a:t>   Выполнить это же упражнение левой рукой.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"Пара" </a:t>
            </a:r>
            <a:r>
              <a:rPr lang="ru-RU" sz="3200" b="1" dirty="0" smtClean="0"/>
              <a:t>(попеременное движение с напряжением и расслаблением рук).</a:t>
            </a:r>
          </a:p>
          <a:p>
            <a:pPr>
              <a:buNone/>
            </a:pPr>
            <a:r>
              <a:rPr lang="ru-RU" sz="3200" b="1" dirty="0" smtClean="0"/>
              <a:t>     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"Вибрация".</a:t>
            </a:r>
          </a:p>
          <a:p>
            <a:pPr>
              <a:buNone/>
            </a:pPr>
            <a:r>
              <a:rPr lang="ru-RU" sz="3200" b="1" dirty="0" smtClean="0"/>
              <a:t>Какой сегодня чудный день!</a:t>
            </a:r>
          </a:p>
          <a:p>
            <a:pPr>
              <a:buNone/>
            </a:pPr>
            <a:r>
              <a:rPr lang="ru-RU" sz="3200" b="1" dirty="0" smtClean="0"/>
              <a:t>Прогоним мы тоску и лень. </a:t>
            </a:r>
          </a:p>
          <a:p>
            <a:pPr>
              <a:buNone/>
            </a:pPr>
            <a:r>
              <a:rPr lang="ru-RU" sz="3200" b="1" dirty="0" smtClean="0"/>
              <a:t>Руками потрясли. </a:t>
            </a:r>
          </a:p>
          <a:p>
            <a:pPr>
              <a:buNone/>
            </a:pPr>
            <a:r>
              <a:rPr lang="ru-RU" sz="3200" b="1" dirty="0" smtClean="0"/>
              <a:t>Вот мы здоровы и бодры.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мышц ног: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"Палуба". </a:t>
            </a:r>
            <a:r>
              <a:rPr lang="ru-RU" sz="2000" b="1" dirty="0" smtClean="0"/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 </a:t>
            </a:r>
          </a:p>
          <a:p>
            <a:pPr algn="ctr">
              <a:buFontTx/>
              <a:buChar char="-"/>
            </a:pPr>
            <a:r>
              <a:rPr lang="ru-RU" sz="2000" b="1" i="1" dirty="0" smtClean="0"/>
              <a:t>Стало палубу качать! </a:t>
            </a:r>
          </a:p>
          <a:p>
            <a:pPr algn="ctr">
              <a:buNone/>
            </a:pPr>
            <a:r>
              <a:rPr lang="ru-RU" sz="2000" b="1" i="1" dirty="0" smtClean="0"/>
              <a:t>   Ногу к палубе прижать! </a:t>
            </a:r>
          </a:p>
          <a:p>
            <a:pPr algn="ctr">
              <a:buNone/>
            </a:pPr>
            <a:r>
              <a:rPr lang="ru-RU" sz="2000" b="1" i="1" dirty="0" smtClean="0"/>
              <a:t>   Крепче ногу прижимаем, </a:t>
            </a:r>
          </a:p>
          <a:p>
            <a:pPr algn="ctr">
              <a:buNone/>
            </a:pPr>
            <a:r>
              <a:rPr lang="ru-RU" sz="2000" b="1" i="1" dirty="0" smtClean="0"/>
              <a:t>   а другую расслабляем.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357586" cy="17859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"Лошадки".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Замелькали наши ножки,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поскачем по дорожке.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внимательнее будьте,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Что вам делать, не забудьте!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357430"/>
            <a:ext cx="4714908" cy="4143404"/>
          </a:xfrm>
        </p:spPr>
        <p:txBody>
          <a:bodyPr/>
          <a:lstStyle/>
          <a:p>
            <a:r>
              <a:rPr lang="ru-RU" b="1" dirty="0" smtClean="0"/>
              <a:t>-	</a:t>
            </a:r>
            <a:r>
              <a:rPr lang="ru-RU" sz="2000" b="1" dirty="0" smtClean="0">
                <a:solidFill>
                  <a:srgbClr val="C00000"/>
                </a:solidFill>
              </a:rPr>
              <a:t>"Слон". </a:t>
            </a:r>
            <a:r>
              <a:rPr lang="ru-RU" sz="2000" b="1" dirty="0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  <a:endParaRPr lang="ru-RU" sz="2000" b="1" dirty="0"/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726905">
            <a:off x="4852521" y="1231535"/>
            <a:ext cx="4182084" cy="3497890"/>
          </a:xfrm>
          <a:effectLst>
            <a:softEdge rad="63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всего организма: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4" y="1142985"/>
            <a:ext cx="4714908" cy="52864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"Снежная баба". </a:t>
            </a:r>
            <a:r>
              <a:rPr lang="ru-RU" sz="1600" b="1" dirty="0" smtClean="0"/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земле.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"Бубенчик". </a:t>
            </a:r>
            <a:r>
              <a:rPr lang="ru-RU" sz="1600" b="1" dirty="0" smtClean="0"/>
              <a:t>Дети ложатся на спину. Закрывают глаза и отдыхают под звучание колыбельной "Пушистые облачка". "Пробуждение" происходит под звучание бубенчика.</a:t>
            </a:r>
          </a:p>
          <a:p>
            <a:endParaRPr lang="ru-RU" sz="2000" dirty="0"/>
          </a:p>
        </p:txBody>
      </p:sp>
      <p:pic>
        <p:nvPicPr>
          <p:cNvPr id="5" name="Содержимое 4" descr="сканирование002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392878" y="964389"/>
            <a:ext cx="3500461" cy="4000528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5715040" cy="12144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"Тишина".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Тише, тише, тишина! Разговаривать нельзя!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устали — надо спать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Ляжем тихо на кровать.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тихонько будем спать.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4929222" cy="45339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"Летний денек". </a:t>
            </a:r>
            <a:r>
              <a:rPr lang="ru-RU" sz="2000" b="1" dirty="0" smtClean="0"/>
              <a:t>Дети ложатся на спину, расслабляя все мышцы и закрывая глаза. Проходит релаксация под звучание спокойной музыки:</a:t>
            </a:r>
          </a:p>
          <a:p>
            <a:pPr algn="ctr"/>
            <a:r>
              <a:rPr lang="ru-RU" sz="2000" b="1" i="1" dirty="0" smtClean="0"/>
              <a:t>Я на солнышке лежу,</a:t>
            </a:r>
          </a:p>
          <a:p>
            <a:pPr algn="ctr"/>
            <a:r>
              <a:rPr lang="ru-RU" sz="2000" b="1" i="1" dirty="0" smtClean="0"/>
              <a:t>Но на солнце не гляжу. </a:t>
            </a:r>
          </a:p>
          <a:p>
            <a:pPr algn="ctr"/>
            <a:r>
              <a:rPr lang="ru-RU" sz="2000" b="1" i="1" dirty="0" smtClean="0"/>
              <a:t>Глазки закрываем, </a:t>
            </a:r>
          </a:p>
          <a:p>
            <a:pPr algn="ctr"/>
            <a:r>
              <a:rPr lang="ru-RU" sz="2000" b="1" i="1" dirty="0" smtClean="0"/>
              <a:t>Глазки отдыхают. </a:t>
            </a:r>
          </a:p>
          <a:p>
            <a:pPr algn="ctr"/>
            <a:r>
              <a:rPr lang="ru-RU" sz="2000" b="1" i="1" dirty="0" smtClean="0"/>
              <a:t>Солнце гладит наши лица, </a:t>
            </a:r>
          </a:p>
          <a:p>
            <a:pPr algn="ctr"/>
            <a:r>
              <a:rPr lang="ru-RU" sz="2000" b="1" i="1" dirty="0" smtClean="0"/>
              <a:t>Пусть нам сон хороший снится.</a:t>
            </a:r>
          </a:p>
          <a:p>
            <a:pPr algn="ctr"/>
            <a:r>
              <a:rPr lang="ru-RU" sz="2000" b="1" i="1" dirty="0" smtClean="0"/>
              <a:t>Вдруг мы слышим: бом-бом-бом!</a:t>
            </a:r>
          </a:p>
          <a:p>
            <a:pPr algn="ctr"/>
            <a:r>
              <a:rPr lang="ru-RU" sz="2000" b="1" i="1" dirty="0" smtClean="0"/>
              <a:t>Прогуляться вышел гром. </a:t>
            </a:r>
          </a:p>
          <a:p>
            <a:pPr algn="ctr"/>
            <a:r>
              <a:rPr lang="ru-RU" sz="2000" b="1" i="1" dirty="0" smtClean="0"/>
              <a:t>Гремит гром, как барабан. </a:t>
            </a:r>
          </a:p>
          <a:p>
            <a:endParaRPr lang="ru-RU" dirty="0"/>
          </a:p>
        </p:txBody>
      </p:sp>
      <p:pic>
        <p:nvPicPr>
          <p:cNvPr id="5" name="Содержимое 4" descr="сканирование002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5113523" y="1530155"/>
            <a:ext cx="3714778" cy="3797692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2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572531">
            <a:off x="4168323" y="979154"/>
            <a:ext cx="3635375" cy="443136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5"/>
            <a:ext cx="3857652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"Замедленное движение".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929222" cy="550072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endParaRPr lang="ru-RU" sz="2000" b="1" dirty="0" smtClean="0"/>
          </a:p>
          <a:p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r>
              <a:rPr lang="ru-RU" sz="2000" b="1" i="1" dirty="0" smtClean="0"/>
              <a:t>Но не все пока умеют </a:t>
            </a:r>
          </a:p>
          <a:p>
            <a:r>
              <a:rPr lang="ru-RU" sz="2000" b="1" i="1" dirty="0" smtClean="0"/>
              <a:t>расслабляться, отдыхать. </a:t>
            </a:r>
          </a:p>
          <a:p>
            <a:r>
              <a:rPr lang="ru-RU" sz="2000" b="1" i="1" dirty="0" smtClean="0"/>
              <a:t>Есть у нас игра такая —</a:t>
            </a:r>
          </a:p>
          <a:p>
            <a:r>
              <a:rPr lang="ru-RU" sz="2000" b="1" i="1" dirty="0" smtClean="0"/>
              <a:t> очень легкая, простая. </a:t>
            </a:r>
          </a:p>
          <a:p>
            <a:r>
              <a:rPr lang="ru-RU" sz="2000" b="1" i="1" dirty="0" smtClean="0"/>
              <a:t>Замедляется движенье, </a:t>
            </a:r>
          </a:p>
          <a:p>
            <a:r>
              <a:rPr lang="ru-RU" sz="2000" b="1" i="1" dirty="0" smtClean="0"/>
              <a:t>исчезает напряженье. </a:t>
            </a:r>
          </a:p>
          <a:p>
            <a:r>
              <a:rPr lang="ru-RU" sz="2000" b="1" i="1" dirty="0" smtClean="0"/>
              <a:t>И становится понятно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44522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3600" b="1" dirty="0" smtClean="0"/>
              <a:t>Значимость работы</a:t>
            </a:r>
            <a:r>
              <a:rPr lang="ru-RU" sz="3100" dirty="0" smtClean="0"/>
              <a:t>  </a:t>
            </a:r>
            <a:br>
              <a:rPr lang="ru-RU" sz="3100" dirty="0" smtClean="0"/>
            </a:br>
            <a:r>
              <a:rPr lang="ru-RU" sz="3100" dirty="0" smtClean="0"/>
              <a:t>   </a:t>
            </a:r>
            <a:br>
              <a:rPr lang="ru-RU" sz="3100" dirty="0" smtClean="0"/>
            </a:br>
            <a:r>
              <a:rPr lang="ru-RU" sz="3100" dirty="0" smtClean="0"/>
              <a:t>Расслабляясь, возбужденные, беспокойные дети постепенно становятся более уравновешенными, внимательными и терпеливыми. Дети заторможенные, скованные, вялые и робкие приобретают уверенность, бодрость, свободу в выражении своих чувств и мыслей. </a:t>
            </a:r>
            <a:br>
              <a:rPr lang="ru-RU" sz="3100" dirty="0" smtClean="0"/>
            </a:br>
            <a:r>
              <a:rPr lang="ru-RU" sz="3100" dirty="0" smtClean="0"/>
              <a:t>       </a:t>
            </a:r>
            <a:br>
              <a:rPr lang="ru-RU" sz="3100" dirty="0" smtClean="0"/>
            </a:br>
            <a:r>
              <a:rPr lang="ru-RU" sz="3100" dirty="0" smtClean="0"/>
              <a:t>   Такая системная работа позволяет детскому организму сбрасывать излишки напряжения и восстанавливать равновесие, тем самым, сохраняя здоровье.</a:t>
            </a:r>
            <a:endParaRPr lang="ru-RU" sz="31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28"/>
            <a:ext cx="8229600" cy="3500462"/>
          </a:xfrm>
          <a:prstGeom prst="blockArc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Природ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052736"/>
            <a:ext cx="6115100" cy="4357717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47863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    </a:t>
            </a:r>
            <a:r>
              <a:rPr lang="ru-RU" sz="3100" b="1" dirty="0" smtClean="0"/>
              <a:t>Здоровье</a:t>
            </a:r>
            <a:r>
              <a:rPr lang="ru-RU" sz="3100" dirty="0" smtClean="0"/>
              <a:t> – состояние физического и социального благополучия человека. </a:t>
            </a:r>
            <a:br>
              <a:rPr lang="ru-RU" sz="3100" dirty="0" smtClean="0"/>
            </a:br>
            <a:r>
              <a:rPr lang="ru-RU" sz="3100" dirty="0" smtClean="0"/>
              <a:t>   </a:t>
            </a:r>
            <a:br>
              <a:rPr lang="ru-RU" sz="3100" dirty="0" smtClean="0"/>
            </a:br>
            <a:r>
              <a:rPr lang="ru-RU" sz="3100" dirty="0" smtClean="0"/>
              <a:t>    «</a:t>
            </a:r>
            <a:r>
              <a:rPr lang="ru-RU" sz="3100" b="1" dirty="0" smtClean="0"/>
              <a:t>Забота о здоровье </a:t>
            </a:r>
            <a:r>
              <a:rPr lang="ru-RU" sz="3100" dirty="0" smtClean="0"/>
              <a:t>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                                                                           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         В.А. Сухомлинский.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42918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800" dirty="0" err="1" smtClean="0"/>
              <a:t>Здоровьесберегающий</a:t>
            </a:r>
            <a:r>
              <a:rPr lang="ru-RU" sz="2800" dirty="0" smtClean="0"/>
              <a:t> </a:t>
            </a:r>
            <a:r>
              <a:rPr lang="ru-RU" sz="2800" dirty="0" smtClean="0"/>
              <a:t>педагогический процесс ДОУ :</a:t>
            </a:r>
          </a:p>
          <a:p>
            <a:pPr algn="just"/>
            <a:r>
              <a:rPr lang="ru-RU" sz="2800" dirty="0" smtClean="0"/>
              <a:t> - процесс воспитания и обучения детей дошкольного возраста в режиме </a:t>
            </a:r>
            <a:r>
              <a:rPr lang="ru-RU" sz="2800" dirty="0" err="1" smtClean="0"/>
              <a:t>здоровьесбережения</a:t>
            </a:r>
            <a:r>
              <a:rPr lang="ru-RU" sz="2800" dirty="0" smtClean="0"/>
              <a:t> и </a:t>
            </a:r>
            <a:r>
              <a:rPr lang="ru-RU" sz="2800" dirty="0" err="1" smtClean="0"/>
              <a:t>здоровьеобогащения</a:t>
            </a:r>
            <a:r>
              <a:rPr lang="ru-RU" sz="2800" dirty="0" smtClean="0"/>
              <a:t>; </a:t>
            </a:r>
          </a:p>
          <a:p>
            <a:pPr algn="just"/>
            <a:r>
              <a:rPr lang="ru-RU" sz="2800" dirty="0" smtClean="0"/>
              <a:t>- процесс, направленный на обеспечение физического, психического и социального благополучия ребенка.          </a:t>
            </a:r>
          </a:p>
          <a:p>
            <a:pPr algn="just"/>
            <a:r>
              <a:rPr lang="ru-RU" sz="2800" dirty="0" smtClean="0"/>
              <a:t>    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 err="1" smtClean="0"/>
              <a:t>Здоровьесбережение</a:t>
            </a:r>
            <a:r>
              <a:rPr lang="ru-RU" sz="2800" dirty="0" smtClean="0"/>
              <a:t> и </a:t>
            </a:r>
            <a:r>
              <a:rPr lang="ru-RU" sz="2800" dirty="0" err="1" smtClean="0"/>
              <a:t>здоровьеобогащение</a:t>
            </a:r>
            <a:r>
              <a:rPr lang="ru-RU" sz="2800" dirty="0" smtClean="0"/>
              <a:t> - важнейшие условия организации педагогического процесса в ДОУ.</a:t>
            </a:r>
          </a:p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002060"/>
                </a:solidFill>
              </a:rPr>
              <a:t>Наши задачи: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- научить детей ощущать свои эмоции, 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управлять своим поведением,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 слышать свое тело.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</a:p>
          <a:p>
            <a:pPr algn="ctr"/>
            <a:r>
              <a:rPr lang="ru-RU" sz="3200" b="1" dirty="0" smtClean="0"/>
              <a:t>Актуальность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Необходимо научиться расслабляться и пользоваться средствами релаксации и медитации для борьбы  с«перегрузками».   Активный образ жизни, частые стрессы в семье и на работе часто приводят к перенапряжению, плохому настроению, к депрессии, с которыми поможет справиться релаксация.                </a:t>
            </a:r>
          </a:p>
          <a:p>
            <a:pPr algn="just"/>
            <a:r>
              <a:rPr lang="ru-RU" sz="2400" dirty="0" smtClean="0"/>
              <a:t>     </a:t>
            </a:r>
          </a:p>
          <a:p>
            <a:pPr algn="just"/>
            <a:r>
              <a:rPr lang="ru-RU" sz="2400" dirty="0" smtClean="0"/>
              <a:t>     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 </a:t>
            </a:r>
          </a:p>
          <a:p>
            <a:pPr algn="just"/>
            <a:r>
              <a:rPr lang="ru-RU" dirty="0" smtClean="0"/>
              <a:t> 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550072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    Релаксация</a:t>
            </a:r>
            <a:r>
              <a:rPr lang="ru-RU" sz="2800" dirty="0" smtClean="0">
                <a:solidFill>
                  <a:schemeClr val="tx1"/>
                </a:solidFill>
              </a:rPr>
              <a:t> (от лат. </a:t>
            </a:r>
            <a:r>
              <a:rPr lang="ru-RU" sz="2800" dirty="0" err="1" smtClean="0">
                <a:solidFill>
                  <a:schemeClr val="tx1"/>
                </a:solidFill>
              </a:rPr>
              <a:t>relaxation</a:t>
            </a:r>
            <a:r>
              <a:rPr lang="ru-RU" sz="2800" dirty="0" smtClean="0">
                <a:solidFill>
                  <a:schemeClr val="tx1"/>
                </a:solidFill>
              </a:rPr>
              <a:t> – ослабление, расслабление)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глубокое мышечное расслабление, сопровождающееся снятием психического напряжения.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может быть как непроизвольной, так и произвольной, достигнутой в результате применения специальных психофизиологических техник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/>
              <a:t> 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68863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Модифицикация</a:t>
            </a:r>
            <a:r>
              <a:rPr lang="ru-RU" sz="3200" dirty="0" smtClean="0"/>
              <a:t> методики расслабления мышц Э. Джекобсона </a:t>
            </a:r>
            <a:br>
              <a:rPr lang="ru-RU" sz="3200" dirty="0" smtClean="0"/>
            </a:br>
            <a:r>
              <a:rPr lang="ru-RU" sz="3200" b="1" dirty="0" smtClean="0"/>
              <a:t>«Прогрессивная мышечная релаксация»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может применяться в двух ситуациях: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- для снятия напряжения и профилактики мышечных зажимов после напряженных дней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- для расслабления после стрессовых событий: беседа с ребенком, выполнение когнитивной переоценки событий</a:t>
            </a:r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5344"/>
          </a:xfrm>
        </p:spPr>
        <p:txBody>
          <a:bodyPr>
            <a:normAutofit fontScale="90000"/>
          </a:bodyPr>
          <a:lstStyle/>
          <a:p>
            <a:pPr indent="449263" algn="ctr"/>
            <a:r>
              <a:rPr lang="ru-RU" sz="3100" b="1" dirty="0" smtClean="0"/>
              <a:t>      Основные условия применения методики релаксации :</a:t>
            </a:r>
            <a:br>
              <a:rPr lang="ru-RU" sz="31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- полное расслабление мышц несовместимо с негативными эмоциями – приводит к спокойствию и позитивному эмоциональному состоянию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- практически полное естественное физиологическое расслабление мышц можно получить после интенсивного статического мышечного напряжения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- если мы хотим расслабить мышцы всего тела, следует соблюдать определенную последовательность – «</a:t>
            </a:r>
            <a:r>
              <a:rPr lang="ru-RU" sz="2800" b="1" dirty="0" smtClean="0"/>
              <a:t>сверху вниз</a:t>
            </a:r>
            <a:r>
              <a:rPr lang="ru-RU" sz="2800" dirty="0" smtClean="0"/>
              <a:t>»: от лица к шее, плечам, спине, рукам, груди, животу и ногам, пока не расслабится все тело.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1397</TotalTime>
  <Words>988</Words>
  <Application>Microsoft Office PowerPoint</Application>
  <PresentationFormat>Экран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Constantia</vt:lpstr>
      <vt:lpstr>Monotype Corsiva</vt:lpstr>
      <vt:lpstr>Times New Roman</vt:lpstr>
      <vt:lpstr>Wingdings 2</vt:lpstr>
      <vt:lpstr>Поток</vt:lpstr>
      <vt:lpstr>               Здоровьесберегающие  технологии в ДО                       Воспитатель :                                           Шишко Т.В.                                                                                       КГКП «Мичуринский ясли-сад»   </vt:lpstr>
      <vt:lpstr>Презентация PowerPoint</vt:lpstr>
      <vt:lpstr>     Здоровье – состояние физического и социального благополучия человека.          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                                                                                                                                           В.А. Сухомлинский.   </vt:lpstr>
      <vt:lpstr>Презентация PowerPoint</vt:lpstr>
      <vt:lpstr>Презентация PowerPoint</vt:lpstr>
      <vt:lpstr>Презентация PowerPoint</vt:lpstr>
      <vt:lpstr>    Релаксация (от лат. relaxation – ослабление, расслабление) – глубокое мышечное расслабление, сопровождающееся снятием психического напряжения.   Релаксация может быть как непроизвольной, так и произвольной, достигнутой в результате применения специальных психофизиологических техник.     </vt:lpstr>
      <vt:lpstr>Модифицикация методики расслабления мышц Э. Джекобсона  «Прогрессивная мышечная релаксация»  может применяться в двух ситуациях:      - для снятия напряжения и профилактики мышечных зажимов после напряженных дней     - для расслабления после стрессовых событий: беседа с ребенком, выполнение когнитивной переоценки событий</vt:lpstr>
      <vt:lpstr>      Основные условия применения методики релаксации :   - полное расслабление мышц несовместимо с негативными эмоциями – приводит к спокойствию и позитивному эмоциональному состоянию   - практически полное естественное физиологическое расслабление мышц можно получить после интенсивного статического мышечного напряжения    - если мы хотим расслабить мышцы всего тела, следует соблюдать определенную последовательность – «сверху вниз»: от лица к шее, плечам, спине, рукам, груди, животу и ногам, пока не расслабится все тело. </vt:lpstr>
      <vt:lpstr>Формы реализации методики:  - приемы расслабления мышц; - режим дня; - релаксационные упражнения  </vt:lpstr>
      <vt:lpstr>      Приемы расслабления мышц:   * Детский массаж «Солнышко» представляет собой поглаживание и вызывает расслабление мышц, эмоциональное спокойствие</vt:lpstr>
      <vt:lpstr>    *Физкультура и спортивные игры  * Игры в теплой воде  * Сухие бассейны разной формы</vt:lpstr>
      <vt:lpstr> * Режим дня не только облегчает физиологическую деятельность организма, но и является способом психологической организации деятельности человека</vt:lpstr>
      <vt:lpstr> * Релаксационные упражнения </vt:lpstr>
      <vt:lpstr>         Выполнение таких упражнений очень нравится детям, т. к. в них есть элемент игры.        Они быстро обучаются этому непростому умению расслабляться.  Научившись расслаблению, каждый ребенок получает  то, в чем ранее испытывал недостаток. Это в равной степени касается любых психических процессов: познавательных, эмоциональных или волевых.   В процессе расслабления организм наилучшим образом перераспределяет энергию и пытается привести тело к равновесию и гармонии.         </vt:lpstr>
      <vt:lpstr>Упражнения на релаксацию с сосредоточением на дыхании: </vt:lpstr>
      <vt:lpstr>Презентация PowerPoint</vt:lpstr>
      <vt:lpstr>Упражнения на расслабление мышц лица: </vt:lpstr>
      <vt:lpstr>"Злюка успокоилась". </vt:lpstr>
      <vt:lpstr> Упражнения на расслабление мышц шеи: </vt:lpstr>
      <vt:lpstr>Упражнения на расслабление мышц рук: </vt:lpstr>
      <vt:lpstr>Упражнения на расслабление мышц ног: </vt:lpstr>
      <vt:lpstr>"Лошадки". Замелькали наши ножки,  Мы поскачем по дорожке.  Но внимательнее будьте,  Что вам делать, не забудьте! </vt:lpstr>
      <vt:lpstr>Упражнения на расслабление всего организма: </vt:lpstr>
      <vt:lpstr>"Тишина". Тише, тише, тишина! Разговаривать нельзя!  Мы устали — надо спать  Ляжем тихо на кровать.  И тихонько будем спать. </vt:lpstr>
      <vt:lpstr>"Замедленное движение". </vt:lpstr>
      <vt:lpstr> Значимость работы       Расслабляясь, возбужденные, беспокойные дети постепенно становятся более уравновешенными, внимательными и терпеливыми. Дети заторможенные, скованные, вялые и робкие приобретают уверенность, бодрость, свободу в выражении своих чувств и мыслей.             Такая системная работа позволяет детскому организму сбрасывать излишки напряжения и восстанавливать равновесие, тем самым, сохраняя здоровье.</vt:lpstr>
      <vt:lpstr>СПАСИБО ЗА ВНИМАНИЕ.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асер</cp:lastModifiedBy>
  <cp:revision>81</cp:revision>
  <dcterms:created xsi:type="dcterms:W3CDTF">2010-11-05T08:17:08Z</dcterms:created>
  <dcterms:modified xsi:type="dcterms:W3CDTF">2021-03-10T05:18:07Z</dcterms:modified>
</cp:coreProperties>
</file>