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73" r:id="rId2"/>
    <p:sldId id="349" r:id="rId3"/>
    <p:sldId id="350" r:id="rId4"/>
    <p:sldId id="351" r:id="rId5"/>
    <p:sldId id="373" r:id="rId6"/>
    <p:sldId id="352" r:id="rId7"/>
    <p:sldId id="365" r:id="rId8"/>
    <p:sldId id="368" r:id="rId9"/>
    <p:sldId id="366" r:id="rId10"/>
    <p:sldId id="367" r:id="rId11"/>
    <p:sldId id="357" r:id="rId12"/>
    <p:sldId id="358" r:id="rId13"/>
    <p:sldId id="359" r:id="rId14"/>
    <p:sldId id="360" r:id="rId15"/>
    <p:sldId id="353" r:id="rId16"/>
    <p:sldId id="361" r:id="rId17"/>
    <p:sldId id="362" r:id="rId18"/>
    <p:sldId id="363" r:id="rId19"/>
    <p:sldId id="371" r:id="rId20"/>
    <p:sldId id="372" r:id="rId21"/>
    <p:sldId id="354" r:id="rId22"/>
    <p:sldId id="369" r:id="rId23"/>
    <p:sldId id="370" r:id="rId24"/>
    <p:sldId id="355" r:id="rId25"/>
    <p:sldId id="356" r:id="rId26"/>
    <p:sldId id="293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494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>
          <a:solidFill>
            <a:schemeClr val="accent2">
              <a:lumMod val="75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Лист1!$B$4:$B$6</c:f>
              <c:strCache>
                <c:ptCount val="3"/>
                <c:pt idx="0">
                  <c:v>всего  учащихся</c:v>
                </c:pt>
                <c:pt idx="1">
                  <c:v>кпп</c:v>
                </c:pt>
                <c:pt idx="2">
                  <c:v>МЦ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316</c:v>
                </c:pt>
                <c:pt idx="1">
                  <c:v>36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Лист1!$B$4:$B$7</c:f>
              <c:strCache>
                <c:ptCount val="4"/>
                <c:pt idx="0">
                  <c:v>высшая</c:v>
                </c:pt>
                <c:pt idx="1">
                  <c:v>первая</c:v>
                </c:pt>
                <c:pt idx="2">
                  <c:v>вторая</c:v>
                </c:pt>
                <c:pt idx="3">
                  <c:v>б/з</c:v>
                </c:pt>
              </c:strCache>
            </c:strRef>
          </c:cat>
          <c:val>
            <c:numRef>
              <c:f>Лист1!$C$4:$C$7</c:f>
              <c:numCache>
                <c:formatCode>0%</c:formatCode>
                <c:ptCount val="4"/>
                <c:pt idx="0">
                  <c:v>0.09</c:v>
                </c:pt>
                <c:pt idx="1">
                  <c:v>0.38</c:v>
                </c:pt>
                <c:pt idx="2">
                  <c:v>0.26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357632"/>
        <c:axId val="38388480"/>
        <c:axId val="0"/>
      </c:bar3DChart>
      <c:catAx>
        <c:axId val="38357632"/>
        <c:scaling>
          <c:orientation val="minMax"/>
        </c:scaling>
        <c:delete val="0"/>
        <c:axPos val="b"/>
        <c:majorTickMark val="out"/>
        <c:minorTickMark val="none"/>
        <c:tickLblPos val="nextTo"/>
        <c:crossAx val="38388480"/>
        <c:crosses val="autoZero"/>
        <c:auto val="1"/>
        <c:lblAlgn val="ctr"/>
        <c:lblOffset val="100"/>
        <c:noMultiLvlLbl val="0"/>
      </c:catAx>
      <c:valAx>
        <c:axId val="383884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357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Лист1!$B$11:$B$12</c:f>
              <c:strCache>
                <c:ptCount val="2"/>
                <c:pt idx="0">
                  <c:v>высшее</c:v>
                </c:pt>
                <c:pt idx="1">
                  <c:v>ср-сп</c:v>
                </c:pt>
              </c:strCache>
            </c:strRef>
          </c:cat>
          <c:val>
            <c:numRef>
              <c:f>Лист1!$C$11:$C$12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2062976"/>
        <c:axId val="42064512"/>
        <c:axId val="0"/>
      </c:bar3DChart>
      <c:catAx>
        <c:axId val="42062976"/>
        <c:scaling>
          <c:orientation val="minMax"/>
        </c:scaling>
        <c:delete val="0"/>
        <c:axPos val="b"/>
        <c:majorTickMark val="out"/>
        <c:minorTickMark val="none"/>
        <c:tickLblPos val="nextTo"/>
        <c:crossAx val="42064512"/>
        <c:crosses val="autoZero"/>
        <c:auto val="1"/>
        <c:lblAlgn val="ctr"/>
        <c:lblOffset val="100"/>
        <c:noMultiLvlLbl val="0"/>
      </c:catAx>
      <c:valAx>
        <c:axId val="42064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062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0.83333</cdr:x>
      <cdr:y>0.7619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520280" cy="115212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076CA-BCA3-4945-9943-5B24BA30E4D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762D9-C8FF-4708-AAA1-D29DE5ADAC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45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704856" cy="18722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 РАЗВИТИЯ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2019-2022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ГОДЫ.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завввуч\Завуч\завуч\завуч\фотоальбом\школааа\IMG_20190801_145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6840760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39552" y="585554"/>
            <a:ext cx="81282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«Луганская средняя общеобразовательная школа 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Павлодарского </a:t>
            </a: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467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555917"/>
              </p:ext>
            </p:extLst>
          </p:nvPr>
        </p:nvGraphicFramePr>
        <p:xfrm>
          <a:off x="971600" y="1340768"/>
          <a:ext cx="7344816" cy="252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0183"/>
                <a:gridCol w="5514633"/>
              </a:tblGrid>
              <a:tr h="2520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Кадровый состав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Общее количество педагогов -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53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По образованию: Высшее     - 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45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85%)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Среднее специальное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-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7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15%)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По категориям:   Высшая -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              5  (9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   Первая-                 20  (38%)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   Вторая-                 14  (26%)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   Без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</a:rPr>
                        <a:t>категории-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</a:rPr>
                        <a:t>   14 (26%)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состав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2757"/>
              </p:ext>
            </p:extLst>
          </p:nvPr>
        </p:nvGraphicFramePr>
        <p:xfrm>
          <a:off x="4211960" y="3789040"/>
          <a:ext cx="432048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972424"/>
              </p:ext>
            </p:extLst>
          </p:nvPr>
        </p:nvGraphicFramePr>
        <p:xfrm>
          <a:off x="539553" y="4077073"/>
          <a:ext cx="3672407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3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980728"/>
            <a:ext cx="7776864" cy="5877272"/>
          </a:xfrm>
        </p:spPr>
        <p:txBody>
          <a:bodyPr>
            <a:normAutofit fontScale="62500" lnSpcReduction="20000"/>
          </a:bodyPr>
          <a:lstStyle/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школы на период 2019-2022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является организационной основой реализации государственной политики в сфере образования. Программа развития обеспечивает научно-методическую разработку и апробацию системных изменений в деятельности учреждения, реализует новые подходы к формированию современной модели образования, отвечающей задачам  социально-экономического развития Республики Казахстан.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Стратегические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1.Эффективное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кадровых, материально-технических ресурсов образования для обеспечения высокого его качества, максимального удовлетворения образовательных потребностей обучающихся, запросов семьи и общества.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Обеспечить поэтапное внедрение профессионального стандарта педагога в школе.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Привлечение молодых специалистов.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Совершенствование методов и технологий реализации образовательного процесса для успешной социализации детей, формирования различных компетенций.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Создание условий для самоопределения, выявления и реализации индивидуальных возможностей каждого ребенка, поиск и поддержка одаренных и талантливых детей.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Создание условий для всестороннего развития учащихся во внеурочной деятельности.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Создание условий обучения и воспитания детей с ограниченными возможностями здоровья.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8.Создание условий для развития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среды, обеспечивающей сохранение здоровья детей, и совершенствования работы системы психологического сопровождения образовательного процесса.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Формирование условий для удовлетворения граждан в качественном образовании; открытость образовательного пространства через участие общественности в управлении школой и развитие информационной среды школы.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10.Формирование и совершенствование педагогических компетенций, развитие кадрового потенциала школы.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Совершенствование материально-технической базы школы для обеспечения высокого качества непрерывного образовательного процесса, оптимизации взаимодействия всех его участников.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8328"/>
            <a:ext cx="7272808" cy="85842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основы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8602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08720"/>
            <a:ext cx="7632848" cy="5112568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школа предоставляет учащимся качественное образование, соответствующее требованиям ГОСО, что подтверждается через независимые формы аттестации;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выпускники школы конкурентоспособны в системе высшего и среднего профессионального образования;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 школе существует/действует воспитательная система культурно-нравственной ориентации, адекватная потребностям времени;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деятельность школы не наносит ущерба здоровью учащихся, в ней они чувствуют себя безопасно и защищены от негативных влияний внешней среды;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в школе работает высокопрофессиональный творческий педагогический коллектив;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педагоги школы применяют в своей практике современные технологии обучения;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школа имеет эффективную систему управления, обеспечивающую не только ее успешное функционирование, но и развитие, используются механизмы государственно-общественного управления школой;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школа имеет современную материально-техническую базу и пространственно-предметную среду, обладает необходимым количеством ресурсов для реализации ее планов;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школа имеет широкие партнерские связи с системой дополнительного образования;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школа востребована потребителями и они удовлетворены ее услугами, что обеспечивает ее лидерство на рынке образовательных услуг. </a:t>
            </a:r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8328"/>
            <a:ext cx="7272808" cy="49838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ШКОЛЫ – 2022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08720"/>
            <a:ext cx="7632848" cy="5112568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наличие высокого уровня общей, коммуникативной культуры, теоретических представлений и опыта организации сложной коммуникации, осуществляемой в режиме диалога;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способность к освоению достижений теории и практики предметной области: к анализу и синтезу предметных знаний с точки зрения актуальности, достаточности, научности;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стремление к формированию и развитию личных креативных качеств, дающих возможность генерации уникальных педагогических идей и получения инновационных педагогических результатов;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наличие рефлексивной культуры,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потребности в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саморефлексии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 совместной рефлексии с другими субъектами педагогического процесса;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наличие методологической культуры, умений и навыков концептуального мышления, моделирования педагогического процесса и прогнозирования результатов собственной деятельности;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готовность к совместному со всеми иными субъектами педагогического процесса освоению социального опыта;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освоение культуры получения, отбора, хранения, воспроизведения, отработки и интерпретации информации в условиях лавинообразного нарастания информационных потоков;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принятие понятия профессиональной конкуренции как одной из движущих идей развития личности педагога;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наличие культуры педагогического менеджмента в широком смысле, то есть стремление к самоопределению в ситуации ценностного выбора и к принятию ответственности за конечный результат педагогического процесса, что определяет профессиональную успешность в условиях конкуренции;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теоретических представлений о системно-педагогическом мышлении, наличие опыта системного исследования педагогической деятельности в целом и собственной педагогической деятельности;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осознание метода педагогической деятельности как одной из высших профессиональных ценностей педагога. </a:t>
            </a:r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8328"/>
            <a:ext cx="7272808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ПЕДАГОГА ШКОЛЫ – 2022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0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764704"/>
            <a:ext cx="7704856" cy="5400600"/>
          </a:xfrm>
        </p:spPr>
        <p:txBody>
          <a:bodyPr>
            <a:normAutofit fontScale="25000" lnSpcReduction="20000"/>
          </a:bodyPr>
          <a:lstStyle/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Перспективная модель выпускника школы строится на основе Национального образовательного идеала - высоконравственный, творческий, компетентный гражданин Казахстана,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казахстанского народа и ориентирована на его готовность к самореализации в современном мире. В понятии готовность отражается единство потребностей и способностей выпускника. </a:t>
            </a: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Соответственно, результатом деятельности школы станут, с одной стороны, сформированные личностные качества выпускника, а, с другой стороны, компетенции выпускника, значимые в социальном окружении и 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</a:t>
            </a: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должен обладать следующими чертами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стремление к позитивной самореализации себя в современном мире;</a:t>
            </a:r>
          </a:p>
          <a:p>
            <a:pPr lvl="0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прочные знания по основным школьным предметам обучения; </a:t>
            </a:r>
          </a:p>
          <a:p>
            <a:pPr lvl="0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самостоятельно добывать знания, способность эффективно работать и зарабатывать, способность полноценно жить и способность нравственно жить в обществе;</a:t>
            </a:r>
          </a:p>
          <a:p>
            <a:pPr lvl="0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основами мировой культуры; воспринимать себя как носителя общечеловеческих ценностей, быть способным к творчеству в пространстве культуры, к диалогу в деятельности и мышлении, а так же проектировать и реализовать свои жизненные смыслы на основе общечеловеческих ценностей;</a:t>
            </a:r>
          </a:p>
          <a:p>
            <a:pPr lvl="0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в любой момент защищать свою Родину, обладать твердыми моральными и нравственными принципами, знать Конституцию Республики Казахстан, общественно-политические достижения государства, чтить государственную символику и национальные святыни народов, его населяющих, принимать активное участие в государственных праздниках; </a:t>
            </a:r>
          </a:p>
          <a:p>
            <a:pPr lvl="0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здоровый образ жизни гражданин Казахстана может принести своей стране практическую пользу; 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умение жить в условиях рынка и информационных технологий, знания компьютерной техники и иностранных языков, готовности к жизни в современном мире, ориентация в его проблемах, ценностях, нравственных нормах, ориентация в возможностях этой жизни для развития своих духовных запросов, ориентация в научном понимании мира; 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уважительное относиться к национальным культурам народов Республики Казахстан, владение родным языком и культурой;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наличие коммуникативной культуры, владение навыками делового общения, </a:t>
            </a:r>
            <a:r>
              <a:rPr lang="ru-RU" sz="4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простраивание</a:t>
            </a:r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межличностных отношений, способствующих самореализации, достижению успеха в общественной и личной жизни; 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готовность выпускника основной школы к достижению высокого уровня образованности на основе осознанного выбора программ общего и профессионального образования; 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способность к выбору профессии, ориентации в политической жизни общества, выбору социально ценных форм досуговой деятельности, к самостоятельному решению семейно-бытовых проблем, защите своих прав и осознанию своих обязанностей на основе традиций национальной духовной культуры.</a:t>
            </a:r>
          </a:p>
          <a:p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338328"/>
            <a:ext cx="7128792" cy="42637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ВЫПУСКНИКА - 2022 года.</a:t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628800"/>
            <a:ext cx="7380808" cy="4497363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(2020 - 2021 учебный год) – реализующий: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мероприятий плана действий Программы;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реализация образовательных и воспитательных проектов.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нормативно-правовое сопровождение реализации Программы развития;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системы мониторинга реализации Программы, текущий анализ промежуточных результатов.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88758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184576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/>
              <a:t>Повышение качества образования</a:t>
            </a:r>
            <a:endParaRPr lang="ru-RU" sz="2000" dirty="0"/>
          </a:p>
          <a:p>
            <a:pPr marL="0" indent="0">
              <a:buNone/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  законом РК «Об образовании»,  идет о формирование принципиально новой системы непрерывного образования, предполагающей постоянное обновление, индивидуализацию спроса и возможностей его удовлетворения. Причем ключевой характеристикой такого образования становится не только передача знаний и технологий, но и формирование творческих компетентностей, готовности к переобучению, что предопределяет новое понимание качества образования, а следовательно и новые подходы к управлению его достижением. От того, как будет устроена школьная действительность, система отношений школы и общества, зависит во многом и успешность в получении профессионального образования, и вся система гражданских отношений. Главным результатом школьного образования должно стать его соответствие целям опережающего развития. Это означает, что изучать в школах необходимо не только достижения прошлого, но и те способы и технологии, которые пригодятся в будущем.</a:t>
            </a:r>
          </a:p>
          <a:p>
            <a:pPr marL="0" indent="0">
              <a:buNone/>
            </a:pPr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 приоритетами школьной  системы оценки качества образования нашей школы для основных «внешних» субъектов образования можно считать следующие:</a:t>
            </a:r>
          </a:p>
          <a:p>
            <a:pPr lvl="0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 значительно повысить уровень информированности об образовательных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успехах своего ребёнка и об общем качестве образования в школе</a:t>
            </a:r>
          </a:p>
          <a:p>
            <a:pPr lvl="0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государства: адекватно оценивать результативность действующих образовательных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  <a:p>
            <a:pPr lvl="0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социума: контролировать обеспечение равенства в доступности образования</a:t>
            </a:r>
          </a:p>
          <a:p>
            <a:pPr lvl="0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обучающихся: достигнуть образовательных результатов, соответствующих их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личностным ожиданиям и позволяющих быть </a:t>
            </a:r>
            <a:r>
              <a:rPr lang="ru-RU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конкурентноспособными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окружающем их социуме</a:t>
            </a:r>
          </a:p>
          <a:p>
            <a:pPr lvl="0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педагогов: обеспечить требуемый уровень образованности и повысить свою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профессиональную компетентность.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 РЕАЛИЗАЦИИ ПРОГРАММЫ РАЗВИТИЯ ШКОЛЫ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здоровья школьников – один из главных вопросов  развития современной школы.  Дети проводят в школе значительную часть дня, и сохранение, укрепление их физического, психического здоровья - дело не только семьи, но и педагогов. Здоровье человека - важный показатель его личного успеха.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школы по данному направлению включает в себя ряд ключевых моментов: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внедрение комплекса мер по организации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для детей в ОУ, позволяющей обеспечивать их гармоничное развитие и повышать качество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 работы;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организации питания детей в ОУ;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совместных мероприятий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 здоровье формирующей направленности;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и внедрение программы оказания всесторонней помощи семье в укреплении здоровья детей и приобщению их к здоровому образу жизни.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578504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физического и психического здоровья детей в процессе обучения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6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184576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направлений модернизации школы является создание условий для повышения информационно – коммуникативной грамотности, как педагогов, так и учащихся. В рамках данного направления в школе необходимо реализовывать образовательные программы по информатике и ИКТ для учащихся, организовывать элективные занятия и внеурочную деятельность по данному направлению. Активно использовать информационно-коммуникационные технологии в обучении детей с ограниченными возможностями здоровья.</a:t>
            </a:r>
          </a:p>
          <a:p>
            <a:pPr marL="0" indent="0">
              <a:buNone/>
            </a:pP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Инклюзивное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в школе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  – это специально организованный образовательный процесс, обеспечивающий ребенку с ОВЗ обучение в среде сверстников в общеобразовательном учреждении по стандартным программам с учетом его особых образовательных потребностей.  Главное в инклюзивном образовании ребенка с ограниченными возможностями здоровья – получение образовательного и социального опыта вместе со сверстниками.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критерий эффективности инклюзивного образования  – успешность социализации, введение в культуру, развитие социального опыта ребенка с ОВЗ наряду с освоением им академических знаний, тем более, что реабилитация детей с ограниченными возможностями здоровья средствами образования является важнейшей составной частью программы их комплексной реабилитации, направленной на максимальную реализацию личностного потенциала детей и их полноценное вхождение в общество.</a:t>
            </a:r>
          </a:p>
          <a:p>
            <a:pPr marL="0" indent="0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по внедрению инклюзивной модели образования позволит организовать процесс обучения лиц с ОВЗ по замкнутой схеме планирование - учебный процесс - контроль - анализ - коррекция. Это позволит оперативно корректировать действий непосредственно на стадиях учебного процесса, а не по конечным результатам.</a:t>
            </a:r>
          </a:p>
          <a:p>
            <a:pPr marL="0" indent="0">
              <a:buNone/>
            </a:pP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8328"/>
            <a:ext cx="7715200" cy="107444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информационной среды школы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664206"/>
              </p:ext>
            </p:extLst>
          </p:nvPr>
        </p:nvGraphicFramePr>
        <p:xfrm>
          <a:off x="683568" y="1556792"/>
          <a:ext cx="8136905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287"/>
                <a:gridCol w="3705950"/>
                <a:gridCol w="2702668"/>
              </a:tblGrid>
              <a:tr h="198879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6638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индивидуального подхода к детям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индивидуального учебного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 с учетом данных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индивидуальных учебных планов с оценкой хода их выполнения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3275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условий для самостоятельной активности ребенка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развивающей среды, наличие в режиме дня времени и форм 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самостоятельной активности ребенка, обеспеченной наблюдающей 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позицией взрослого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времени в режиме дня для самостоятельной активности детей. Методические рекомендации по психолого-педагогическому сопровождению детей с разными образовательными потребностями.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3275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включение в образовательный процесс всех его 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Командные формы выработки и принятия организационных решений: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е ж д и с ц и п л и н а р н ы е команды, собрания, командные тренинги, координационный совет, проектные группы, родительские комитеты,  пожелания детей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 школе разнообразных командных форм работы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94396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Междисциплинарный подход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Междисциплинарное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 обсуждение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диагностики, составления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реализации ИОП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специалистов. 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Циклограмма проведения междисциплинарных консилиумов, формы фиксации результатов обследования и рекомендаций.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8328"/>
            <a:ext cx="7715200" cy="1074448"/>
          </a:xfrm>
        </p:spPr>
        <p:txBody>
          <a:bodyPr>
            <a:normAutofit fontScale="90000"/>
          </a:bodyPr>
          <a:lstStyle/>
          <a:p>
            <a:pPr fontAlgn="base" hangingPunct="0"/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эффективности инклюзивного 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в соответствии с принципами инклюзии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4348" y="1643050"/>
            <a:ext cx="6881988" cy="57758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50649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разработчике программы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/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Радионова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Яковлевна и. о. директора ГУ «Луганская средняя общеобразовательная школа Павлодарского района» с. Луганск Павлодарского района Павлодарской области </a:t>
            </a:r>
            <a:b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телефоны</a:t>
            </a:r>
            <a:r>
              <a:rPr lang="ru-RU" sz="16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(705) -866-77-8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266937"/>
              </p:ext>
            </p:extLst>
          </p:nvPr>
        </p:nvGraphicFramePr>
        <p:xfrm>
          <a:off x="467544" y="1700808"/>
          <a:ext cx="8064896" cy="1615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4896"/>
              </a:tblGrid>
              <a:tr h="1296144">
                <a:tc>
                  <a:txBody>
                    <a:bodyPr/>
                    <a:lstStyle/>
                    <a:p>
                      <a:pPr indent="152400"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</a:t>
                      </a:r>
                      <a:r>
                        <a:rPr lang="ru-RU" sz="20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программы.</a:t>
                      </a:r>
                    </a:p>
                    <a:p>
                      <a:pPr indent="15240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Администрация, педагогический коллектив школы, ученический коллектив, родительская общественность, социальные партнеры ГУ «Луганская средняя общеобразовательная школа Павлодарского района» села</a:t>
                      </a:r>
                      <a:r>
                        <a:rPr lang="ru-RU" sz="16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Луганск Павлодарского района.</a:t>
                      </a:r>
                    </a:p>
                    <a:p>
                      <a:pPr indent="15240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619702"/>
              </p:ext>
            </p:extLst>
          </p:nvPr>
        </p:nvGraphicFramePr>
        <p:xfrm>
          <a:off x="395536" y="3430289"/>
          <a:ext cx="8136904" cy="3505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36904"/>
              </a:tblGrid>
              <a:tr h="287920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Паспорт 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632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 Концептуальные основания программы развития школы.</a:t>
                      </a:r>
                    </a:p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632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Приоритетные направления реализации программы развития школы. </a:t>
                      </a:r>
                    </a:p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632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Основные этапы реализации программы развития.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632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 Оценка эффективности реализации программы.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632"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Ожидаемые результаты.  Угрозы и риски реализации программы.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32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197960"/>
              </p:ext>
            </p:extLst>
          </p:nvPr>
        </p:nvGraphicFramePr>
        <p:xfrm>
          <a:off x="683568" y="1556792"/>
          <a:ext cx="8136905" cy="5601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287"/>
                <a:gridCol w="3705950"/>
                <a:gridCol w="2702668"/>
              </a:tblGrid>
              <a:tr h="198879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6638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Вариативность в организации процессов 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обучения и воспитания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Вариативные образовательные программы, приемы, методы образования, вариативная образовательная среда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Квалификация специалистов – наличие образования по разным методам работы, в том числе и с детьми с ОВЗ,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методических, дидактических пособий, обеспечивающих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образовательный процесс</a:t>
                      </a:r>
                    </a:p>
                  </a:txBody>
                  <a:tcPr marL="68580" marR="68580" marT="0" marB="0"/>
                </a:tc>
              </a:tr>
              <a:tr h="1193275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Партнерское взаимодействие с семьей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партнерских форм взаимодействия с семьей, участие родителей в жизни школы, консультации родителей по волнующим их вопросам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Наличие договора с 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родителями с приложением о конкретной программе действий. </a:t>
                      </a:r>
                    </a:p>
                  </a:txBody>
                  <a:tcPr marL="68580" marR="68580" marT="0" marB="0"/>
                </a:tc>
              </a:tr>
              <a:tr h="1193275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Динамическое развитие образовательной модели инклюзивного пространства школы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Выстраивание образовательного процесса в соответствии с потребностями детского контингента, изменение образовательных условий в связи с диагностикой образовательных потребностей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Соответствие качественного состава контингента детей, штатного расписания, методической базы и предметно-развивающей среды. Применение новых технологий в соответствии с выявленными потребностями детей.</a:t>
                      </a:r>
                    </a:p>
                  </a:txBody>
                  <a:tcPr marL="68580" marR="68580" marT="0" marB="0"/>
                </a:tc>
              </a:tr>
              <a:tr h="994396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8328"/>
            <a:ext cx="7715200" cy="1074448"/>
          </a:xfrm>
        </p:spPr>
        <p:txBody>
          <a:bodyPr>
            <a:normAutofit fontScale="90000"/>
          </a:bodyPr>
          <a:lstStyle/>
          <a:p>
            <a:pPr fontAlgn="base" hangingPunct="0"/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эффективности инклюзивного 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в соответствии с принципами инклюзии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628800"/>
            <a:ext cx="7380808" cy="4497363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(2021-2022 учебный год) – аналитико-обобщающий: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итоговая диагностика реализации основных программных мероприятий;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итоговых результатов мониторинга реализации Программы;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обобщение позитивного опыта осуществления программных мероприятий;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целей, задач и направлений стратегии дальнейшего развития школы.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7282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628800"/>
            <a:ext cx="7380808" cy="4497363"/>
          </a:xfrm>
        </p:spPr>
        <p:txBody>
          <a:bodyPr>
            <a:normAutofit/>
          </a:bodyPr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инфраструктура и организация образовательного процесса школы соответствует требованиям ГОСО, СанПиНов и другим нормативно-правовым актам, регламентирующим организацию образовательного процесса;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доступность не менее 75 % учебных кабинетов к локальной сети школы и к Интернет-ресурсам;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- 100 % педагогов и руководителей школы пройдут повышение квалификации и (или) профессиональную переподготовку по обновленному содержанию образования  и инновационным  технологиям;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менее 30 % педагогов работают по инновационным образовательным технологиям;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0435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628800"/>
            <a:ext cx="7452816" cy="4353347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выпускников успешно осваивают общеобразовательные программы и сдают ГИА - 9, 11;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- 100% учащихся охвачены доступной удовлетворяющей потребностям внеурочной деятельностью;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- 100% учащихся обеспечены необходимыми  условиями для занятий физической культурой и спортом;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-успешная реализация инклюзивного образования в школе;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- 30 % учащихся школы включены в исследовательскую и проектную деятельность;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школе реализуется подпрограмма поддержки талантливых детей (по различным направлениям интеллектуального, творческого, физического развития);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- 100% заполнение электронных журналов учителями-предметниками;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менее 50% родителей (законных представителей) включены в различные формы активного взаимодействия со школой.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 по минимизации рисков реализации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381690"/>
              </p:ext>
            </p:extLst>
          </p:nvPr>
        </p:nvGraphicFramePr>
        <p:xfrm>
          <a:off x="899591" y="1340768"/>
          <a:ext cx="6408713" cy="4560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1243"/>
                <a:gridCol w="3277470"/>
              </a:tblGrid>
              <a:tr h="5569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рисков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минимизации рисков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</a:tr>
              <a:tr h="6033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Нормативно-правовые риски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7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Неполнота отдельных нормативно-правовых документов, не предусмотренных на момент разработки и начало внедрения Программы.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Регулярный анализ нормативно-правовой базы школы на предмет ее актуальности, полноты, соответствия решаемым задачам.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</a:tr>
              <a:tr h="6405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Финансово-экономические риски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Недостаточность бюджетного финансирования;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Недостаток внебюджетных, спонсорских инвестиций и пожертвований в связи с изменением финансово-экономического положения партнеров социума.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Своевременное планирование бюджета школы по реализации программных мероприятий, внесение корректив с учетом реализации новых направлений и программ, а также инфляционных процессов.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Систематическая работа по расширению партнерства, по выявлению дополнительных средств финансирования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053" marR="550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9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 по минимизации рисков реализации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181138"/>
              </p:ext>
            </p:extLst>
          </p:nvPr>
        </p:nvGraphicFramePr>
        <p:xfrm>
          <a:off x="755576" y="1412776"/>
          <a:ext cx="7274798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4405"/>
                <a:gridCol w="3720393"/>
              </a:tblGrid>
              <a:tr h="44688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Социально-психологические риски (или риски человеческого фактора)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Недостаточность профессиональной инициативы и компетентности у отдельных педагогов по реализации углубленных программ и образовательных технологий.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Неготовность отдельных педагогов выстраивать партнерские отношения с другими субъектами образовательного процесса, партнерами социума.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-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Систематическая работа по обновлению внутриучрежденческой системы повышения квалификации. Разработка и использование эффективной системы мотивации включения педагогов в инновационные процессы.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Психолого-педагогическое и методическое сопровождение педагогов с недостаточной  коммуникативной компетентностью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63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Ресурсно-технологические риски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9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Неполнота ресурсной базы для реализации новых направлений и отдельных программ и мероприятий Программы;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-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Систематический анализ достаточности ресурсной базы для реализации всех компонентов Про</a:t>
                      </a:r>
                      <a:r>
                        <a:rPr lang="ru-RU" sz="1150" dirty="0">
                          <a:effectLst/>
                        </a:rPr>
                        <a:t>граммы.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37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196540" cy="407196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2"/>
                </a:solidFill>
              </a:rPr>
              <a:t>Спасибо за внимание!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9" y="1988840"/>
            <a:ext cx="7596832" cy="4137323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1.Эффективное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кадровых, материально-технических ресурсов образования для обеспечения высокого его качества, максимального удовлетворения образовательных потребностей обучающихся, запросов семьи и общества.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Обеспечить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закона «О статусе педагога».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Привлечение молодых специалистов.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Совершенствование методов и технологий реализации образовательного процесса для успешной социализации детей, формирования различных компетенций.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Создание условий для самоопределения, выявления и реализации индивидуальных возможностей каждого ребенка, поиск и поддержка одаренных и талантливых детей.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Создание условий для всестороннего развития учащихся во внеурочной деятельности.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38328"/>
            <a:ext cx="8329642" cy="201910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образовательного пространства в соответствии с требованиями законодательства и с учетом потребностей социума</a:t>
            </a:r>
            <a:r>
              <a:rPr lang="ru-RU" sz="2400" dirty="0"/>
              <a:t>.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9" y="1988840"/>
            <a:ext cx="7596832" cy="4137323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Создание условий обучения и воспитания детей с ограниченными возможностями здоровья.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8.Создание условий для развития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среды, обеспечивающей сохранение здоровья детей, и совершенствования работы системы психологического сопровождения образовательного процесса.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Формирование условий для удовлетворения граждан в качественном образовании; открытость образовательного пространства через участие общественности в управлении школой и развитие информационной среды школы.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10.Формирование и совершенствование педагогических компетенций, развитие кадрового потенциала школы.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Совершенствование материально-технической базы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для обеспечения высокого качества непрерывного образовательного процесса, оптимизации взаимодействия всех его участников.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8328"/>
            <a:ext cx="8075240" cy="17225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образовательного пространства в соответствии с требованиями законодательства и с учетом потребностей социума</a:t>
            </a:r>
            <a:r>
              <a:rPr lang="ru-RU" sz="2400" dirty="0"/>
              <a:t>.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412776"/>
            <a:ext cx="7668841" cy="5040560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среднего образования заключается в  обеспечении  развития у учащихся способностей к познанию, творческому использованию полученных знаний  в любой учебной и жизненной ситуации, готовности к саморазвитию и самоуправлению посредством развития ключевых и предметных компетенций.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ориентиры развития функциональной грамотности определены в Государственной программе развития образования Республики Казахстан на 2011-2020 годы, одной из целей которой являются формирование в общеобразовательных школах интеллектуального, физически и духовно развитого гражданина Республики Казахстан, удовлетворение его потребности в получении образования, обеспечивающего успех и социальную адаптацию в быстро меняющемся мире.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план действий по развитию функциональной грамотности школьников на 2012-2016 годы  включает комплекс мероприятий по содержательному, учебно-методическому, материально-техническому обеспечению процесса развития функциональной грамотности школьников. Национальный план призван обеспечить целенаправленность, целостность и системность действий по развитию функциональной грамотности школьников как ключевого ориентира для совершенствования качества образования Республики Казахстан.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вышесказанное позволяет обосновать выбор темы Программы развития школы «Развитие функциональной грамотности учащихся через внедрение новых подходов в преподавании и обучении».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постановки цели ПРШ явилась необходимость в создании организационно-педагогических условий, обеспечивающих развитие профессиональной компетентности учителя по формированию функциональной грамотности учащихся.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Определив сильные и слабые стороны деятельности учебного процесса, согласно  SWOT – анализу, в ПРШ запланирован ряд  мероприятий, целью которых является необходимость изменений в преподавании и обучении.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основной части отражены приоритетные направления, полученные из данных анкет, и критерии успеха, ориентированные на конечный результат.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Составными частями ПРШ являются: план реализации и план эволюции, которые позволяют отслеживать достижение поставленной цели и изменения, свидетельствующие об успешности реализации плана развития.   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числа сертифицированных учителей и администрации школы создана команда развития для реализации плана и решения школьных проблем через серию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коучингов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менторингов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Запланированные мероприятия нацелены на внедрение новых подходов в преподавании и обучении, позволяющие повышать профессиональный уровень компетентности учителей, обеспечивающих развитие функциональной грамотности учащихся.</a:t>
            </a:r>
          </a:p>
          <a:p>
            <a:r>
              <a:rPr lang="ru-RU" sz="4800" dirty="0"/>
              <a:t> 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8328"/>
            <a:ext cx="8075240" cy="17225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Актуальность</a:t>
            </a:r>
            <a:r>
              <a:rPr lang="ru-RU" sz="2400" dirty="0" smtClean="0"/>
              <a:t>.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1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628800"/>
            <a:ext cx="7380808" cy="449736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 (2019 – 2020 учебный год) – аналитико-проектировочный: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проблемно-ориентированный анализ результатов реализации предыдущей Программы развития;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направлений приведения образовательной системы школы в соответствие с задачами программы развития на 2019-2022 гг.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24133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785926"/>
            <a:ext cx="7780367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 РАБОТЫ ЗА 2018-2019 УЧЕБНЫЙ ГОД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«ЛУГАНСКАЯ СРЕДНЯЯ ОБЩЕОБРАЗОВАТЕЛЬНАЯ ШКОЛА ПАВЛОДАРСКОГО РАЙОНА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70362"/>
              </p:ext>
            </p:extLst>
          </p:nvPr>
        </p:nvGraphicFramePr>
        <p:xfrm>
          <a:off x="539552" y="1556792"/>
          <a:ext cx="8208912" cy="4835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9372"/>
                <a:gridCol w="4249540"/>
              </a:tblGrid>
              <a:tr h="21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940" marR="419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940" marR="41940" marT="0" marB="0"/>
                </a:tc>
              </a:tr>
              <a:tr h="4605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Личностно-ориентированный подход в обучении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Школа целенаправленно работает по приоритетам стратегии «Казахстан-2050»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Наличие собственной модели методической службы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4.Функционирование курсов по выбору, факультативов, кружков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Рост количества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школьников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Контингент учащихся от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Достижения учащихся в интеллектуальных конкурсах, соревнованиях научных проектов на районном, областном, республиканском уровнях   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940" marR="41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Формирование  ценностно-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деятельностных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 проектно-исследовательских компетенций учащихся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Формирование интеллектуального, физически и духовно развитого человека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Развитие организационной культуры учителя, как следствие-динамика качественных показателей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Раскрытие творческого и интеллектуального потенциала детей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Открытие новых классов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Высокий уровень развития когнитивных, жизненных, функциональных навыков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Развитие ценностно-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деятельностных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 проектно-исследовательских компетенций учащихся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940" marR="419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5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226969"/>
              </p:ext>
            </p:extLst>
          </p:nvPr>
        </p:nvGraphicFramePr>
        <p:xfrm>
          <a:off x="755576" y="1575118"/>
          <a:ext cx="7920880" cy="4694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0448"/>
                <a:gridCol w="4100432"/>
              </a:tblGrid>
              <a:tr h="193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Угрозы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/>
                </a:tc>
              </a:tr>
              <a:tr h="4468427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(повышение качества знаний на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9%,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именно с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Отток учащихся после средней ступени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материально-техническая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недостаточно специальных  кабинетов,  нет  Интернета в начальной блоке и мини-центре)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 Не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доукомплектованность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кадрами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(перегруз)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Недостаточное применение открытого обучения и обучения, основанного на открытии нового. Превалирует традиционный подход в обучении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Недостаточна мотивация учащихся к обучению за счет использования инновационных видов деятельности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учащихся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 качество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образовательного процесса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Недостаточность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распространения опыта педагогического коллектива школы через систему семинаров, мастер-классов, конференций, публикаций в СМИ.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Неразвитость в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озможности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распространения опыта  работы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для улучшения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престижа школы за счет внедрения в работу инновационных технологий и повышения качества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обученности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учащихся.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Недостаточность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поисково-прикладных исследований учителей в рамках самообразовательной практики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Неразвитость когнитивных навыков учащихся, отсутствие многоплановости мышления, умения решать практические задачи.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069" marR="470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9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711498"/>
              </p:ext>
            </p:extLst>
          </p:nvPr>
        </p:nvGraphicFramePr>
        <p:xfrm>
          <a:off x="1259632" y="1628800"/>
          <a:ext cx="5616624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2263"/>
                <a:gridCol w="1614361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1-11 классы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316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Класс </a:t>
                      </a:r>
                      <a:r>
                        <a:rPr lang="ru-RU" sz="2000" b="1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предшкольной</a:t>
                      </a:r>
                      <a:r>
                        <a:rPr lang="ru-RU" sz="20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подготовки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36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мини-центр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контингенту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925259"/>
              </p:ext>
            </p:extLst>
          </p:nvPr>
        </p:nvGraphicFramePr>
        <p:xfrm>
          <a:off x="4283968" y="3501008"/>
          <a:ext cx="3024336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473031"/>
              </p:ext>
            </p:extLst>
          </p:nvPr>
        </p:nvGraphicFramePr>
        <p:xfrm>
          <a:off x="683568" y="3068960"/>
          <a:ext cx="288032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09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1078</TotalTime>
  <Words>2869</Words>
  <Application>Microsoft Office PowerPoint</Application>
  <PresentationFormat>Экран (4:3)</PresentationFormat>
  <Paragraphs>320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Волна</vt:lpstr>
      <vt:lpstr>    ПЛАН  РАЗВИТИЯ НА 2019-2022 ГОДЫ. </vt:lpstr>
      <vt:lpstr>Сведения о разработчике программы. Радионова Екатерина Яковлевна и. о. директора ГУ «Луганская средняя общеобразовательная школа Павлодарского района» с. Луганск Павлодарского района Павлодарской области  Контактные телефоны: 8 (705) -866-77-88</vt:lpstr>
      <vt:lpstr> Цель программы: Совершенствование образовательного пространства в соответствии с требованиями законодательства и с учетом потребностей социума.</vt:lpstr>
      <vt:lpstr> Цель программы: Совершенствование образовательного пространства в соответствии с требованиями законодательства и с учетом потребностей социума.</vt:lpstr>
      <vt:lpstr>Актуальность.</vt:lpstr>
      <vt:lpstr>Этапы реализации программы</vt:lpstr>
      <vt:lpstr>SWOT-АНАЛИЗ РАБОТЫ ЗА 2018-2019 УЧЕБНЫЙ ГОД ГУ «ЛУГАНСКАЯ СРЕДНЯЯ ОБЩЕОБРАЗОВАТЕЛЬНАЯ ШКОЛА ПАВЛОДАРСКОГО РАЙОНА»</vt:lpstr>
      <vt:lpstr>Презентация PowerPoint</vt:lpstr>
      <vt:lpstr>Статистика по контингенту</vt:lpstr>
      <vt:lpstr>Кадровый состав</vt:lpstr>
      <vt:lpstr>Концептуальные основы программы</vt:lpstr>
      <vt:lpstr>МОДЕЛЬ ШКОЛЫ – 2022 </vt:lpstr>
      <vt:lpstr>МОДЕЛЬ ПЕДАГОГА ШКОЛЫ – 2022 </vt:lpstr>
      <vt:lpstr>  МОДЕЛЬ ВЫПУСКНИКА - 2022 года.  </vt:lpstr>
      <vt:lpstr>Этапы реализации программы</vt:lpstr>
      <vt:lpstr>ПРИОРИТЕТНЫЕ НАПРАВЛЕНИЯ РЕАЛИЗАЦИИ ПРОГРАММЫ РАЗВИТИЯ ШКОЛЫ </vt:lpstr>
      <vt:lpstr>Сохранение и укрепление физического и психического здоровья детей в процессе обучения  </vt:lpstr>
      <vt:lpstr>Развитие информационной среды школы </vt:lpstr>
      <vt:lpstr> Критерии эффективности инклюзивного  образовательного процесса в соответствии с принципами инклюзии </vt:lpstr>
      <vt:lpstr> Критерии эффективности инклюзивного  образовательного процесса в соответствии с принципами инклюзии </vt:lpstr>
      <vt:lpstr>Этапы реализации программы</vt:lpstr>
      <vt:lpstr>Ожидаемые результаты реализации Программы</vt:lpstr>
      <vt:lpstr>Ожидаемые результаты реализации Программы</vt:lpstr>
      <vt:lpstr>Система мер по минимизации рисков реализации Программы </vt:lpstr>
      <vt:lpstr>Система мер по минимизации рисков реализации Программы </vt:lpstr>
      <vt:lpstr>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летнего отдыха учащихся Луганской СОШ.</dc:title>
  <dc:creator>й</dc:creator>
  <cp:lastModifiedBy>user17</cp:lastModifiedBy>
  <cp:revision>131</cp:revision>
  <cp:lastPrinted>2016-08-24T06:10:39Z</cp:lastPrinted>
  <dcterms:created xsi:type="dcterms:W3CDTF">2015-05-02T02:01:08Z</dcterms:created>
  <dcterms:modified xsi:type="dcterms:W3CDTF">2020-01-04T07:37:07Z</dcterms:modified>
</cp:coreProperties>
</file>