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notesMasterIdLst>
    <p:notesMasterId r:id="rId7"/>
  </p:notesMasterIdLst>
  <p:sldIdLst>
    <p:sldId id="256" r:id="rId3"/>
    <p:sldId id="290" r:id="rId4"/>
    <p:sldId id="289" r:id="rId5"/>
    <p:sldId id="265" r:id="rId6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18" autoAdjust="0"/>
  </p:normalViewPr>
  <p:slideViewPr>
    <p:cSldViewPr snapToGrid="0">
      <p:cViewPr>
        <p:scale>
          <a:sx n="70" d="100"/>
          <a:sy n="70" d="100"/>
        </p:scale>
        <p:origin x="936" y="4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42" cy="498892"/>
          </a:xfrm>
          <a:prstGeom prst="rect">
            <a:avLst/>
          </a:prstGeom>
        </p:spPr>
        <p:txBody>
          <a:bodyPr vert="horz" lIns="83904" tIns="41952" rIns="83904" bIns="4195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217" y="0"/>
            <a:ext cx="2951142" cy="498892"/>
          </a:xfrm>
          <a:prstGeom prst="rect">
            <a:avLst/>
          </a:prstGeom>
        </p:spPr>
        <p:txBody>
          <a:bodyPr vert="horz" lIns="83904" tIns="41952" rIns="83904" bIns="41952" rtlCol="0"/>
          <a:lstStyle>
            <a:lvl1pPr algn="r">
              <a:defRPr sz="1100"/>
            </a:lvl1pPr>
          </a:lstStyle>
          <a:p>
            <a:fld id="{9F34D9B9-BD57-472F-B5CF-93DC26889758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904" tIns="41952" rIns="83904" bIns="4195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93" y="4783748"/>
            <a:ext cx="5447603" cy="3914378"/>
          </a:xfrm>
          <a:prstGeom prst="rect">
            <a:avLst/>
          </a:prstGeom>
        </p:spPr>
        <p:txBody>
          <a:bodyPr vert="horz" lIns="83904" tIns="41952" rIns="83904" bIns="4195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034"/>
            <a:ext cx="2951142" cy="498892"/>
          </a:xfrm>
          <a:prstGeom prst="rect">
            <a:avLst/>
          </a:prstGeom>
        </p:spPr>
        <p:txBody>
          <a:bodyPr vert="horz" lIns="83904" tIns="41952" rIns="83904" bIns="4195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217" y="9442034"/>
            <a:ext cx="2951142" cy="498892"/>
          </a:xfrm>
          <a:prstGeom prst="rect">
            <a:avLst/>
          </a:prstGeom>
        </p:spPr>
        <p:txBody>
          <a:bodyPr vert="horz" lIns="83904" tIns="41952" rIns="83904" bIns="41952" rtlCol="0" anchor="b"/>
          <a:lstStyle>
            <a:lvl1pPr algn="r">
              <a:defRPr sz="1100"/>
            </a:lvl1pPr>
          </a:lstStyle>
          <a:p>
            <a:fld id="{FB3B2857-CDB9-480B-8930-0D3A1AAC5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80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1956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23000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1956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23000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2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241956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23000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241956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423000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2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2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9E48B4-FE7F-443E-BD76-153E52129D7D}"/>
              </a:ext>
            </a:extLst>
          </p:cNvPr>
          <p:cNvSpPr/>
          <p:nvPr/>
        </p:nvSpPr>
        <p:spPr>
          <a:xfrm>
            <a:off x="1" y="411061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CustomShape 1"/>
          <p:cNvSpPr/>
          <p:nvPr/>
        </p:nvSpPr>
        <p:spPr>
          <a:xfrm>
            <a:off x="347383" y="1426129"/>
            <a:ext cx="10890312" cy="46825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endParaRPr lang="en-US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en-US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ШКОЛЬНАЯ ФОРМА</a:t>
            </a:r>
            <a:r>
              <a:rPr lang="ru-RU" sz="4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В ОРГАНИЗАЦИЯХ СРЕДНЕГО ОБРАЗОВАНИЯ</a:t>
            </a:r>
            <a:br>
              <a:rPr lang="ru-RU" sz="4000" b="1" dirty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РЕСПУБЛИКИ КАЗАХСТАН</a:t>
            </a:r>
            <a:endParaRPr lang="ru-RU" sz="4300" b="1" dirty="0">
              <a:solidFill>
                <a:srgbClr val="0070C0"/>
              </a:solidFill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 smtClean="0">
              <a:solidFill>
                <a:srgbClr val="0070C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70C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 smtClean="0">
              <a:solidFill>
                <a:srgbClr val="0070C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900" b="1" strike="noStrike" spc="-1" dirty="0" err="1" smtClean="0">
                <a:solidFill>
                  <a:srgbClr val="0070C0"/>
                </a:solidFill>
                <a:latin typeface="Times New Roman"/>
                <a:ea typeface="Arial"/>
              </a:rPr>
              <a:t>Нур</a:t>
            </a:r>
            <a:r>
              <a:rPr lang="ru-RU" sz="1900" b="1" strike="noStrike" spc="-1" dirty="0" smtClean="0">
                <a:solidFill>
                  <a:srgbClr val="0070C0"/>
                </a:solidFill>
                <a:latin typeface="Times New Roman"/>
                <a:ea typeface="Arial"/>
              </a:rPr>
              <a:t>-Султан</a:t>
            </a:r>
            <a:r>
              <a:rPr lang="ru-RU" sz="1900" b="1" spc="-1" dirty="0">
                <a:solidFill>
                  <a:srgbClr val="0070C0"/>
                </a:solidFill>
                <a:latin typeface="Times New Roman"/>
                <a:ea typeface="Arial"/>
              </a:rPr>
              <a:t>, </a:t>
            </a:r>
            <a:r>
              <a:rPr lang="ru-RU" sz="1900" b="1" spc="-1" dirty="0" smtClean="0">
                <a:solidFill>
                  <a:srgbClr val="0070C0"/>
                </a:solidFill>
                <a:latin typeface="Times New Roman"/>
                <a:ea typeface="Arial"/>
              </a:rPr>
              <a:t>2022год</a:t>
            </a:r>
            <a:endParaRPr lang="ru-RU" sz="1900" b="1" strike="noStrike" spc="-1" dirty="0">
              <a:solidFill>
                <a:srgbClr val="0070C0"/>
              </a:solidFill>
              <a:latin typeface="Arial"/>
              <a:ea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5A5CA6-7D50-47F4-999F-B0998791F842}"/>
              </a:ext>
            </a:extLst>
          </p:cNvPr>
          <p:cNvSpPr txBox="1"/>
          <p:nvPr/>
        </p:nvSpPr>
        <p:spPr>
          <a:xfrm>
            <a:off x="2242534" y="413095"/>
            <a:ext cx="9203225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k-KZ" sz="3000" b="1" dirty="0" smtClean="0">
                <a:solidFill>
                  <a:schemeClr val="bg1"/>
                </a:solidFill>
              </a:rPr>
              <a:t>Комитет дошкольного и среднего образования</a:t>
            </a:r>
            <a:endParaRPr lang="ru-RU" sz="30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Министерство образования и науки Республики Казахстан">
            <a:extLst>
              <a:ext uri="{FF2B5EF4-FFF2-40B4-BE49-F238E27FC236}">
                <a16:creationId xmlns:a16="http://schemas.microsoft.com/office/drawing/2014/main" id="{AAC2FEA5-0D80-478A-97B0-6DDC46FEC9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0" t="13961" r="13080" b="13961"/>
          <a:stretch/>
        </p:blipFill>
        <p:spPr bwMode="auto">
          <a:xfrm>
            <a:off x="0" y="0"/>
            <a:ext cx="1496292" cy="138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383" y="3767414"/>
            <a:ext cx="4280928" cy="249269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1213" y="3678727"/>
            <a:ext cx="3614546" cy="28410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9E48B4-FE7F-443E-BD76-153E52129D7D}"/>
              </a:ext>
            </a:extLst>
          </p:cNvPr>
          <p:cNvSpPr/>
          <p:nvPr/>
        </p:nvSpPr>
        <p:spPr>
          <a:xfrm>
            <a:off x="0" y="205531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5A5CA6-7D50-47F4-999F-B0998791F842}"/>
              </a:ext>
            </a:extLst>
          </p:cNvPr>
          <p:cNvSpPr txBox="1"/>
          <p:nvPr/>
        </p:nvSpPr>
        <p:spPr>
          <a:xfrm>
            <a:off x="4052076" y="205531"/>
            <a:ext cx="5444439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k-KZ" sz="3200" b="1" dirty="0">
                <a:solidFill>
                  <a:schemeClr val="bg1"/>
                </a:solidFill>
              </a:rPr>
              <a:t>Нормы законодательства</a:t>
            </a:r>
            <a:endParaRPr lang="ru-RU" sz="30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Министерство образования и науки Республики Казахстан">
            <a:extLst>
              <a:ext uri="{FF2B5EF4-FFF2-40B4-BE49-F238E27FC236}">
                <a16:creationId xmlns:a16="http://schemas.microsoft.com/office/drawing/2014/main" id="{AAC2FEA5-0D80-478A-97B0-6DDC46FEC9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0" t="13961" r="13080" b="13961"/>
          <a:stretch/>
        </p:blipFill>
        <p:spPr bwMode="auto">
          <a:xfrm>
            <a:off x="0" y="0"/>
            <a:ext cx="1496292" cy="138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56592" y="1015068"/>
            <a:ext cx="10835408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kk-KZ" sz="2000" b="1" dirty="0">
                <a:solidFill>
                  <a:schemeClr val="accent2"/>
                </a:solidFill>
              </a:rPr>
              <a:t>Закон РК «Об образовании»:</a:t>
            </a:r>
            <a:endParaRPr lang="ru-RU" sz="2000" b="1" dirty="0">
              <a:solidFill>
                <a:schemeClr val="accent2"/>
              </a:solidFill>
            </a:endParaRPr>
          </a:p>
          <a:p>
            <a:pPr algn="just">
              <a:spcAft>
                <a:spcPts val="0"/>
              </a:spcAft>
            </a:pPr>
            <a:r>
              <a:rPr lang="en-US" b="1" dirty="0" smtClean="0">
                <a:solidFill>
                  <a:srgbClr val="0070C0"/>
                </a:solidFill>
              </a:rPr>
              <a:t>     </a:t>
            </a:r>
            <a:r>
              <a:rPr lang="kk-KZ" b="1" dirty="0" smtClean="0">
                <a:solidFill>
                  <a:srgbClr val="0070C0"/>
                </a:solidFill>
              </a:rPr>
              <a:t>Статья </a:t>
            </a:r>
            <a:r>
              <a:rPr lang="kk-KZ" b="1" dirty="0">
                <a:solidFill>
                  <a:srgbClr val="0070C0"/>
                </a:solidFill>
              </a:rPr>
              <a:t>5. Компетенция уполномоченного органа в области образования</a:t>
            </a:r>
            <a:endParaRPr lang="ru-RU" b="1" dirty="0">
              <a:solidFill>
                <a:srgbClr val="0070C0"/>
              </a:solidFill>
            </a:endParaRPr>
          </a:p>
          <a:p>
            <a:pPr indent="270510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solidFill>
                  <a:srgbClr val="0070C0"/>
                </a:solidFill>
              </a:rPr>
              <a:t>пункт 14-1) разрабатывает и утверждает требования к обязательной школьной форме для организаций среднего образования;</a:t>
            </a:r>
            <a:endParaRPr lang="en-US" dirty="0">
              <a:solidFill>
                <a:srgbClr val="0070C0"/>
              </a:solidFill>
            </a:endParaRPr>
          </a:p>
          <a:p>
            <a:pPr indent="270510" algn="just">
              <a:spcAft>
                <a:spcPts val="0"/>
              </a:spcAft>
            </a:pP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      </a:t>
            </a:r>
            <a:r>
              <a:rPr lang="ru-RU" b="1" dirty="0" smtClean="0">
                <a:solidFill>
                  <a:srgbClr val="0070C0"/>
                </a:solidFill>
              </a:rPr>
              <a:t>Статья </a:t>
            </a:r>
            <a:r>
              <a:rPr lang="ru-RU" b="1" dirty="0">
                <a:solidFill>
                  <a:srgbClr val="0070C0"/>
                </a:solidFill>
              </a:rPr>
              <a:t>49. Права и обязанности родителей и иных законных представителей</a:t>
            </a:r>
          </a:p>
          <a:p>
            <a:r>
              <a:rPr lang="ru-RU" sz="1400" dirty="0"/>
              <a:t>     </a:t>
            </a:r>
            <a:r>
              <a:rPr lang="en-US" sz="1400" dirty="0" smtClean="0"/>
              <a:t>  </a:t>
            </a:r>
            <a:r>
              <a:rPr lang="ru-RU" sz="1400" dirty="0" smtClean="0"/>
              <a:t> </a:t>
            </a:r>
            <a:r>
              <a:rPr lang="ru-RU" dirty="0">
                <a:solidFill>
                  <a:srgbClr val="0070C0"/>
                </a:solidFill>
              </a:rPr>
              <a:t>2. Родители и иные законные представители обязаны:</a:t>
            </a:r>
          </a:p>
          <a:p>
            <a:r>
              <a:rPr lang="ru-RU" dirty="0">
                <a:solidFill>
                  <a:srgbClr val="0070C0"/>
                </a:solidFill>
              </a:rPr>
              <a:t>      6) выполнять требования, предъявляемые к обязательной школьной форме, установленные уполномоченным органом в области образования;</a:t>
            </a:r>
          </a:p>
          <a:p>
            <a:r>
              <a:rPr lang="ru-RU" dirty="0">
                <a:solidFill>
                  <a:srgbClr val="0070C0"/>
                </a:solidFill>
              </a:rPr>
              <a:t>      7) соблюдать форму одежды, установленную в организации образования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pPr lvl="0"/>
            <a:r>
              <a:rPr lang="en-US" sz="2000" b="1" dirty="0" smtClean="0">
                <a:solidFill>
                  <a:schemeClr val="accent2"/>
                </a:solidFill>
              </a:rPr>
              <a:t>2. </a:t>
            </a:r>
            <a:r>
              <a:rPr lang="ru-RU" sz="2000" b="1" dirty="0" smtClean="0">
                <a:solidFill>
                  <a:schemeClr val="accent2"/>
                </a:solidFill>
              </a:rPr>
              <a:t>Закон </a:t>
            </a:r>
            <a:r>
              <a:rPr lang="ru-RU" sz="2000" b="1" dirty="0">
                <a:solidFill>
                  <a:schemeClr val="accent2"/>
                </a:solidFill>
              </a:rPr>
              <a:t>«О религиозной деятельности и религиозных объединениях»</a:t>
            </a:r>
          </a:p>
          <a:p>
            <a:pPr fontAlgn="base"/>
            <a:r>
              <a:rPr lang="en-US" b="1" dirty="0" smtClean="0">
                <a:solidFill>
                  <a:srgbClr val="0070C0"/>
                </a:solidFill>
              </a:rPr>
              <a:t>      </a:t>
            </a:r>
            <a:r>
              <a:rPr lang="ru-RU" b="1" dirty="0" smtClean="0">
                <a:solidFill>
                  <a:srgbClr val="0070C0"/>
                </a:solidFill>
              </a:rPr>
              <a:t>Статья </a:t>
            </a:r>
            <a:r>
              <a:rPr lang="ru-RU" b="1" dirty="0">
                <a:solidFill>
                  <a:srgbClr val="0070C0"/>
                </a:solidFill>
              </a:rPr>
              <a:t>3. Государство и религия</a:t>
            </a:r>
          </a:p>
          <a:p>
            <a:pPr fontAlgn="base"/>
            <a:r>
              <a:rPr lang="ru-RU" sz="2000" dirty="0">
                <a:solidFill>
                  <a:srgbClr val="0070C0"/>
                </a:solidFill>
              </a:rPr>
              <a:t>      </a:t>
            </a:r>
            <a:r>
              <a:rPr lang="ru-RU" dirty="0">
                <a:solidFill>
                  <a:srgbClr val="0070C0"/>
                </a:solidFill>
              </a:rPr>
              <a:t>4. Система образования и воспитания в Республике Казахстан, за исключением духовных (религиозных) организаций образования, отделена от религии и религиозных объединений и носит светский характер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 fontAlgn="base"/>
            <a:endParaRPr lang="ru-RU" dirty="0">
              <a:solidFill>
                <a:srgbClr val="0070C0"/>
              </a:solidFill>
            </a:endParaRPr>
          </a:p>
          <a:p>
            <a:pPr lvl="0" fontAlgn="base"/>
            <a:r>
              <a:rPr lang="en-US" sz="2000" b="1" dirty="0" smtClean="0">
                <a:solidFill>
                  <a:schemeClr val="accent2"/>
                </a:solidFill>
              </a:rPr>
              <a:t>3. </a:t>
            </a:r>
            <a:r>
              <a:rPr lang="kk-KZ" sz="2000" b="1" dirty="0" smtClean="0">
                <a:solidFill>
                  <a:schemeClr val="accent2"/>
                </a:solidFill>
              </a:rPr>
              <a:t>Кодекс </a:t>
            </a:r>
            <a:r>
              <a:rPr lang="kk-KZ" sz="2000" b="1" dirty="0">
                <a:solidFill>
                  <a:schemeClr val="accent2"/>
                </a:solidFill>
              </a:rPr>
              <a:t>Республики Казахстан «О браке (супружестве) и семье»</a:t>
            </a:r>
            <a:endParaRPr lang="ru-RU" sz="2000" b="1" dirty="0">
              <a:solidFill>
                <a:schemeClr val="accent2"/>
              </a:solidFill>
            </a:endParaRPr>
          </a:p>
          <a:p>
            <a:pPr fontAlgn="base"/>
            <a:r>
              <a:rPr lang="en-US" b="1" dirty="0" smtClean="0">
                <a:solidFill>
                  <a:srgbClr val="0070C0"/>
                </a:solidFill>
              </a:rPr>
              <a:t>      </a:t>
            </a:r>
            <a:r>
              <a:rPr lang="kk-KZ" b="1" dirty="0" smtClean="0">
                <a:solidFill>
                  <a:srgbClr val="0070C0"/>
                </a:solidFill>
              </a:rPr>
              <a:t>Статья </a:t>
            </a:r>
            <a:r>
              <a:rPr lang="kk-KZ" b="1" dirty="0">
                <a:solidFill>
                  <a:srgbClr val="0070C0"/>
                </a:solidFill>
              </a:rPr>
              <a:t>70. Права и обязанности родителей по воспитанию и образованию ребенка</a:t>
            </a:r>
            <a:endParaRPr lang="ru-RU" b="1" dirty="0">
              <a:solidFill>
                <a:srgbClr val="0070C0"/>
              </a:solidFill>
            </a:endParaRPr>
          </a:p>
          <a:p>
            <a:pPr lvl="0" fontAlgn="base"/>
            <a:r>
              <a:rPr lang="ru-RU" dirty="0">
                <a:solidFill>
                  <a:srgbClr val="0070C0"/>
                </a:solidFill>
              </a:rPr>
              <a:t>Родители обязаны обеспечить получение ребенком обязательного среднего образования.</a:t>
            </a:r>
          </a:p>
          <a:p>
            <a:endParaRPr lang="ru-RU" sz="2000" dirty="0">
              <a:solidFill>
                <a:srgbClr val="0070C0"/>
              </a:solidFill>
            </a:endParaRPr>
          </a:p>
          <a:p>
            <a:pPr indent="270510" algn="just">
              <a:spcAft>
                <a:spcPts val="0"/>
              </a:spcAft>
            </a:pPr>
            <a:endParaRPr lang="en-US" sz="2000" dirty="0">
              <a:solidFill>
                <a:srgbClr val="0070C0"/>
              </a:solidFill>
            </a:endParaRPr>
          </a:p>
          <a:p>
            <a:pPr indent="270510" algn="just"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65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9E48B4-FE7F-443E-BD76-153E52129D7D}"/>
              </a:ext>
            </a:extLst>
          </p:cNvPr>
          <p:cNvSpPr/>
          <p:nvPr/>
        </p:nvSpPr>
        <p:spPr>
          <a:xfrm>
            <a:off x="1" y="411061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5A5CA6-7D50-47F4-999F-B0998791F842}"/>
              </a:ext>
            </a:extLst>
          </p:cNvPr>
          <p:cNvSpPr txBox="1"/>
          <p:nvPr/>
        </p:nvSpPr>
        <p:spPr>
          <a:xfrm>
            <a:off x="3727546" y="397706"/>
            <a:ext cx="5444439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k-KZ" sz="3200" b="1" dirty="0">
                <a:solidFill>
                  <a:schemeClr val="bg1"/>
                </a:solidFill>
              </a:rPr>
              <a:t>Нормы законодательства</a:t>
            </a:r>
            <a:endParaRPr lang="ru-RU" sz="30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Министерство образования и науки Республики Казахстан">
            <a:extLst>
              <a:ext uri="{FF2B5EF4-FFF2-40B4-BE49-F238E27FC236}">
                <a16:creationId xmlns:a16="http://schemas.microsoft.com/office/drawing/2014/main" id="{AAC2FEA5-0D80-478A-97B0-6DDC46FEC9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0" t="13961" r="13080" b="13961"/>
          <a:stretch/>
        </p:blipFill>
        <p:spPr bwMode="auto">
          <a:xfrm>
            <a:off x="0" y="0"/>
            <a:ext cx="1496292" cy="138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94692" y="1257849"/>
            <a:ext cx="1000854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chemeClr val="accent2"/>
                </a:solidFill>
              </a:rPr>
              <a:t>Приказ МОН РК от 14.01.2016 года № 26  «Об утверждении требований к обязательной школьной формы для организаций среднего образования»</a:t>
            </a:r>
            <a:endParaRPr lang="ru-RU" sz="2000" b="1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	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Пункты </a:t>
            </a:r>
            <a:r>
              <a:rPr lang="ru-RU" b="1" dirty="0">
                <a:solidFill>
                  <a:srgbClr val="0070C0"/>
                </a:solidFill>
              </a:rPr>
              <a:t>приказа:</a:t>
            </a:r>
          </a:p>
          <a:p>
            <a:r>
              <a:rPr lang="ru-RU" dirty="0">
                <a:solidFill>
                  <a:srgbClr val="0070C0"/>
                </a:solidFill>
              </a:rPr>
              <a:t>      5. Обязательная школьная форма организаций среднего образования соответствует светскому характеру обучения. Фасон, цвет школьной формы выдерживаются в классическом стиле, в единой цветовой гамме, с допущением смешения не более трех цветов. Цвет школьной формы выбирается из спокойных и не вызывающих ярких тонов.</a:t>
            </a:r>
          </a:p>
          <a:p>
            <a:r>
              <a:rPr lang="ru-RU" dirty="0">
                <a:solidFill>
                  <a:srgbClr val="0070C0"/>
                </a:solidFill>
              </a:rPr>
              <a:t>     13. Включение элементов одежды религиозной принадлежности различных конфессий в школьную форму не допускается.</a:t>
            </a:r>
          </a:p>
          <a:p>
            <a:r>
              <a:rPr lang="ru-RU" dirty="0">
                <a:solidFill>
                  <a:srgbClr val="0070C0"/>
                </a:solidFill>
              </a:rPr>
              <a:t>     21. Родители и иные законные представители обеспечивают ношение обучающимися школьной формы, установленной в организации среднего образования.</a:t>
            </a:r>
          </a:p>
          <a:p>
            <a:r>
              <a:rPr lang="ru-RU" dirty="0">
                <a:solidFill>
                  <a:srgbClr val="0070C0"/>
                </a:solidFill>
              </a:rPr>
              <a:t>     28. В случаях осуществления ограничительных мероприятий соответствующими государственными органами, введения чрезвычайного положения, возникновения чрезвычайных ситуаций социального, природного и техногенного характера, форс-мажорных обстоятельств родители обеспечивают детей удобной одеждой в деловом, классическом стиле, в которой дети могут посещать организации среднего образования до снятия ограничительных мероприятий, прекращения действия чрезвычайного положения, форс-мажорных обстоятельств.</a:t>
            </a:r>
          </a:p>
          <a:p>
            <a:pPr lvl="0">
              <a:spcAft>
                <a:spcPts val="0"/>
              </a:spcAft>
            </a:pPr>
            <a:endParaRPr lang="ru-RU" sz="2000" dirty="0">
              <a:solidFill>
                <a:srgbClr val="0070C0"/>
              </a:solidFill>
            </a:endParaRPr>
          </a:p>
          <a:p>
            <a:pPr indent="270510" algn="just">
              <a:spcAft>
                <a:spcPts val="0"/>
              </a:spcAft>
            </a:pPr>
            <a:endParaRPr lang="en-US" sz="2000" dirty="0">
              <a:solidFill>
                <a:srgbClr val="0070C0"/>
              </a:solidFill>
            </a:endParaRPr>
          </a:p>
          <a:p>
            <a:pPr indent="270510" algn="just"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8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120" y="2364102"/>
            <a:ext cx="10972080" cy="6093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НАЗАРЛАРЫҢЫЗҒА РАҚМЕТ!</a:t>
            </a:r>
          </a:p>
        </p:txBody>
      </p:sp>
      <p:pic>
        <p:nvPicPr>
          <p:cNvPr id="1026" name="Picture 2" descr="Работа с родителями в период дистанционного обучения">
            <a:extLst>
              <a:ext uri="{FF2B5EF4-FFF2-40B4-BE49-F238E27FC236}">
                <a16:creationId xmlns:a16="http://schemas.microsoft.com/office/drawing/2014/main" id="{89027CF6-D796-4A04-84DA-27EBE5544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1" y="3086100"/>
            <a:ext cx="3200400" cy="320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2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3561</TotalTime>
  <Words>140</Words>
  <Application>Microsoft Office PowerPoint</Application>
  <PresentationFormat>Широкоэкранный</PresentationFormat>
  <Paragraphs>45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Calibri</vt:lpstr>
      <vt:lpstr>Century Gothic</vt:lpstr>
      <vt:lpstr>DejaVu Sans</vt:lpstr>
      <vt:lpstr>Symbol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НАЗАРЛАРЫҢЫЗҒА РАҚМЕТ!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об образовании</dc:title>
  <dc:creator>www</dc:creator>
  <cp:lastModifiedBy>Гульмира</cp:lastModifiedBy>
  <cp:revision>461</cp:revision>
  <cp:lastPrinted>2022-04-22T13:28:01Z</cp:lastPrinted>
  <dcterms:created xsi:type="dcterms:W3CDTF">2019-07-29T16:01:14Z</dcterms:created>
  <dcterms:modified xsi:type="dcterms:W3CDTF">2022-04-27T09:50:00Z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