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D3EFD-B767-4CFD-8278-B926A7BCA5B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0067307-6759-4842-A872-2098CC004E2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Заңы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gm:t>
    </dgm:pt>
    <dgm:pt modelId="{595DC13E-5A97-4DA3-8B84-63374774B81C}" type="parTrans" cxnId="{D59E8D19-AC6A-4023-A43F-E83B9B41E565}">
      <dgm:prSet/>
      <dgm:spPr/>
      <dgm:t>
        <a:bodyPr/>
        <a:lstStyle/>
        <a:p>
          <a:endParaRPr lang="ru-RU"/>
        </a:p>
      </dgm:t>
    </dgm:pt>
    <dgm:pt modelId="{B4107CFE-363E-4F55-A80D-4875E989DDD5}" type="sibTrans" cxnId="{D59E8D19-AC6A-4023-A43F-E83B9B41E56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7E63DBF-911F-4984-A1D7-123B3E6AFAB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«Педагог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мәртебесі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Заңы</a:t>
          </a:r>
          <a:endParaRPr lang="ru-RU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B6CAC8-6BF3-4329-8101-9C041E95B2D0}" type="parTrans" cxnId="{7FA79061-18C2-4CF3-8530-13FA49BCB0DD}">
      <dgm:prSet/>
      <dgm:spPr/>
      <dgm:t>
        <a:bodyPr/>
        <a:lstStyle/>
        <a:p>
          <a:endParaRPr lang="ru-RU"/>
        </a:p>
      </dgm:t>
    </dgm:pt>
    <dgm:pt modelId="{5FE440DA-2D01-4272-B98B-DF981A190106}" type="sibTrans" cxnId="{7FA79061-18C2-4CF3-8530-13FA49BCB0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AC59D74-DDC3-4137-AED8-970F87DD13C0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2020-2025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жылдарға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арналған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ғылымды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мемлекеттік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бағдарламасы</a:t>
          </a:r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gm:t>
    </dgm:pt>
    <dgm:pt modelId="{F5F6A068-BBDB-42B1-AC1F-9B662215FB40}" type="parTrans" cxnId="{F40952C0-741D-49B4-84B9-66CDFAD894A3}">
      <dgm:prSet/>
      <dgm:spPr/>
      <dgm:t>
        <a:bodyPr/>
        <a:lstStyle/>
        <a:p>
          <a:endParaRPr lang="ru-RU"/>
        </a:p>
      </dgm:t>
    </dgm:pt>
    <dgm:pt modelId="{6386FF9C-6375-4910-A238-48E672387782}" type="sibTrans" cxnId="{F40952C0-741D-49B4-84B9-66CDFAD894A3}">
      <dgm:prSet/>
      <dgm:spPr/>
      <dgm:t>
        <a:bodyPr/>
        <a:lstStyle/>
        <a:p>
          <a:endParaRPr lang="ru-RU"/>
        </a:p>
      </dgm:t>
    </dgm:pt>
    <dgm:pt modelId="{BFB91F88-F5B4-4A7B-BCF2-A6C3407A0312}" type="pres">
      <dgm:prSet presAssocID="{9E5D3EFD-B767-4CFD-8278-B926A7BCA5BE}" presName="linearFlow" presStyleCnt="0">
        <dgm:presLayoutVars>
          <dgm:resizeHandles val="exact"/>
        </dgm:presLayoutVars>
      </dgm:prSet>
      <dgm:spPr/>
    </dgm:pt>
    <dgm:pt modelId="{DE216C90-ACDB-4584-9B6D-A90C260DE622}" type="pres">
      <dgm:prSet presAssocID="{70067307-6759-4842-A872-2098CC004E2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1CFA6-5AA3-433E-99AB-D3B5071564FD}" type="pres">
      <dgm:prSet presAssocID="{B4107CFE-363E-4F55-A80D-4875E989DDD5}" presName="sibTrans" presStyleLbl="sibTrans2D1" presStyleIdx="0" presStyleCnt="2" custAng="21241533" custScaleX="154676"/>
      <dgm:spPr/>
      <dgm:t>
        <a:bodyPr/>
        <a:lstStyle/>
        <a:p>
          <a:endParaRPr lang="ru-RU"/>
        </a:p>
      </dgm:t>
    </dgm:pt>
    <dgm:pt modelId="{096296BA-A959-4C49-9D96-D564F9020894}" type="pres">
      <dgm:prSet presAssocID="{B4107CFE-363E-4F55-A80D-4875E989DDD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2AF5397-14FF-4277-8D63-2B63D6291BF4}" type="pres">
      <dgm:prSet presAssocID="{77E63DBF-911F-4984-A1D7-123B3E6AFAB2}" presName="node" presStyleLbl="node1" presStyleIdx="1" presStyleCnt="3" custLinFactNeighborX="-5064" custLinFactNeighborY="10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5EB7D-468B-45EA-988B-B5C268FEF6AD}" type="pres">
      <dgm:prSet presAssocID="{5FE440DA-2D01-4272-B98B-DF981A190106}" presName="sibTrans" presStyleLbl="sibTrans2D1" presStyleIdx="1" presStyleCnt="2" custAng="162952" custScaleX="142344" custScaleY="72982" custLinFactNeighborX="15386" custLinFactNeighborY="-4303"/>
      <dgm:spPr/>
      <dgm:t>
        <a:bodyPr/>
        <a:lstStyle/>
        <a:p>
          <a:endParaRPr lang="ru-RU"/>
        </a:p>
      </dgm:t>
    </dgm:pt>
    <dgm:pt modelId="{FFCD879A-3722-4BF4-B4EE-9A69EF41D4A9}" type="pres">
      <dgm:prSet presAssocID="{5FE440DA-2D01-4272-B98B-DF981A19010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48294E-4ADE-4EEB-A314-D9EB0FB9976D}" type="pres">
      <dgm:prSet presAssocID="{CAC59D74-DDC3-4137-AED8-970F87DD13C0}" presName="node" presStyleLbl="node1" presStyleIdx="2" presStyleCnt="3" custScaleX="114527" custLinFactNeighborX="-665" custLinFactNeighborY="1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A79061-18C2-4CF3-8530-13FA49BCB0DD}" srcId="{9E5D3EFD-B767-4CFD-8278-B926A7BCA5BE}" destId="{77E63DBF-911F-4984-A1D7-123B3E6AFAB2}" srcOrd="1" destOrd="0" parTransId="{46B6CAC8-6BF3-4329-8101-9C041E95B2D0}" sibTransId="{5FE440DA-2D01-4272-B98B-DF981A190106}"/>
    <dgm:cxn modelId="{C4AA82A7-DD61-45B1-B902-332484894F49}" type="presOf" srcId="{CAC59D74-DDC3-4137-AED8-970F87DD13C0}" destId="{1248294E-4ADE-4EEB-A314-D9EB0FB9976D}" srcOrd="0" destOrd="0" presId="urn:microsoft.com/office/officeart/2005/8/layout/process2"/>
    <dgm:cxn modelId="{AAF653EA-776E-4DED-B0AA-8D3C8645A962}" type="presOf" srcId="{9E5D3EFD-B767-4CFD-8278-B926A7BCA5BE}" destId="{BFB91F88-F5B4-4A7B-BCF2-A6C3407A0312}" srcOrd="0" destOrd="0" presId="urn:microsoft.com/office/officeart/2005/8/layout/process2"/>
    <dgm:cxn modelId="{A374E628-07C4-4B90-BB7F-6E0FC29E6C5C}" type="presOf" srcId="{5FE440DA-2D01-4272-B98B-DF981A190106}" destId="{DA15EB7D-468B-45EA-988B-B5C268FEF6AD}" srcOrd="0" destOrd="0" presId="urn:microsoft.com/office/officeart/2005/8/layout/process2"/>
    <dgm:cxn modelId="{5A0B24E3-D24A-431B-A33E-17A24AB37450}" type="presOf" srcId="{B4107CFE-363E-4F55-A80D-4875E989DDD5}" destId="{096296BA-A959-4C49-9D96-D564F9020894}" srcOrd="1" destOrd="0" presId="urn:microsoft.com/office/officeart/2005/8/layout/process2"/>
    <dgm:cxn modelId="{F6C00743-4F41-4EDE-AC4F-25B0853EA391}" type="presOf" srcId="{77E63DBF-911F-4984-A1D7-123B3E6AFAB2}" destId="{C2AF5397-14FF-4277-8D63-2B63D6291BF4}" srcOrd="0" destOrd="0" presId="urn:microsoft.com/office/officeart/2005/8/layout/process2"/>
    <dgm:cxn modelId="{057DF870-FA18-4ED5-B7BC-E264D93C0B6A}" type="presOf" srcId="{70067307-6759-4842-A872-2098CC004E2F}" destId="{DE216C90-ACDB-4584-9B6D-A90C260DE622}" srcOrd="0" destOrd="0" presId="urn:microsoft.com/office/officeart/2005/8/layout/process2"/>
    <dgm:cxn modelId="{F40952C0-741D-49B4-84B9-66CDFAD894A3}" srcId="{9E5D3EFD-B767-4CFD-8278-B926A7BCA5BE}" destId="{CAC59D74-DDC3-4137-AED8-970F87DD13C0}" srcOrd="2" destOrd="0" parTransId="{F5F6A068-BBDB-42B1-AC1F-9B662215FB40}" sibTransId="{6386FF9C-6375-4910-A238-48E672387782}"/>
    <dgm:cxn modelId="{7BF4572A-F59B-4C06-8BBA-29C8E58DE0C7}" type="presOf" srcId="{5FE440DA-2D01-4272-B98B-DF981A190106}" destId="{FFCD879A-3722-4BF4-B4EE-9A69EF41D4A9}" srcOrd="1" destOrd="0" presId="urn:microsoft.com/office/officeart/2005/8/layout/process2"/>
    <dgm:cxn modelId="{D59E8D19-AC6A-4023-A43F-E83B9B41E565}" srcId="{9E5D3EFD-B767-4CFD-8278-B926A7BCA5BE}" destId="{70067307-6759-4842-A872-2098CC004E2F}" srcOrd="0" destOrd="0" parTransId="{595DC13E-5A97-4DA3-8B84-63374774B81C}" sibTransId="{B4107CFE-363E-4F55-A80D-4875E989DDD5}"/>
    <dgm:cxn modelId="{2E17DB00-C9C9-4D9E-BADF-0867AFC2D197}" type="presOf" srcId="{B4107CFE-363E-4F55-A80D-4875E989DDD5}" destId="{A991CFA6-5AA3-433E-99AB-D3B5071564FD}" srcOrd="0" destOrd="0" presId="urn:microsoft.com/office/officeart/2005/8/layout/process2"/>
    <dgm:cxn modelId="{83B1EE0B-318B-4A1B-BB28-002C1F04C6D5}" type="presParOf" srcId="{BFB91F88-F5B4-4A7B-BCF2-A6C3407A0312}" destId="{DE216C90-ACDB-4584-9B6D-A90C260DE622}" srcOrd="0" destOrd="0" presId="urn:microsoft.com/office/officeart/2005/8/layout/process2"/>
    <dgm:cxn modelId="{617EF859-849A-4A12-A862-6451C1390D42}" type="presParOf" srcId="{BFB91F88-F5B4-4A7B-BCF2-A6C3407A0312}" destId="{A991CFA6-5AA3-433E-99AB-D3B5071564FD}" srcOrd="1" destOrd="0" presId="urn:microsoft.com/office/officeart/2005/8/layout/process2"/>
    <dgm:cxn modelId="{C4E6816D-03B7-4C8B-A2C6-188BC5F49F81}" type="presParOf" srcId="{A991CFA6-5AA3-433E-99AB-D3B5071564FD}" destId="{096296BA-A959-4C49-9D96-D564F9020894}" srcOrd="0" destOrd="0" presId="urn:microsoft.com/office/officeart/2005/8/layout/process2"/>
    <dgm:cxn modelId="{AA356E93-B768-4EE7-BDE9-3FA9BDAC517C}" type="presParOf" srcId="{BFB91F88-F5B4-4A7B-BCF2-A6C3407A0312}" destId="{C2AF5397-14FF-4277-8D63-2B63D6291BF4}" srcOrd="2" destOrd="0" presId="urn:microsoft.com/office/officeart/2005/8/layout/process2"/>
    <dgm:cxn modelId="{91745ACF-4430-471F-8097-CA8BDB21826C}" type="presParOf" srcId="{BFB91F88-F5B4-4A7B-BCF2-A6C3407A0312}" destId="{DA15EB7D-468B-45EA-988B-B5C268FEF6AD}" srcOrd="3" destOrd="0" presId="urn:microsoft.com/office/officeart/2005/8/layout/process2"/>
    <dgm:cxn modelId="{40AF9834-33A2-49BD-ABDE-D107A16198C3}" type="presParOf" srcId="{DA15EB7D-468B-45EA-988B-B5C268FEF6AD}" destId="{FFCD879A-3722-4BF4-B4EE-9A69EF41D4A9}" srcOrd="0" destOrd="0" presId="urn:microsoft.com/office/officeart/2005/8/layout/process2"/>
    <dgm:cxn modelId="{A55B776C-AA0B-4C49-88AA-00C6F0BD02B0}" type="presParOf" srcId="{BFB91F88-F5B4-4A7B-BCF2-A6C3407A0312}" destId="{1248294E-4ADE-4EEB-A314-D9EB0FB9976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D3EFD-B767-4CFD-8278-B926A7BCA5B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0067307-6759-4842-A872-2098CC004E2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Республики Казахстан</a:t>
          </a:r>
        </a:p>
        <a:p>
          <a:r>
            <a: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«Об образовании»</a:t>
          </a:r>
        </a:p>
      </dgm:t>
    </dgm:pt>
    <dgm:pt modelId="{595DC13E-5A97-4DA3-8B84-63374774B81C}" type="parTrans" cxnId="{D59E8D19-AC6A-4023-A43F-E83B9B41E565}">
      <dgm:prSet/>
      <dgm:spPr/>
      <dgm:t>
        <a:bodyPr/>
        <a:lstStyle/>
        <a:p>
          <a:endParaRPr lang="ru-RU"/>
        </a:p>
      </dgm:t>
    </dgm:pt>
    <dgm:pt modelId="{B4107CFE-363E-4F55-A80D-4875E989DDD5}" type="sibTrans" cxnId="{D59E8D19-AC6A-4023-A43F-E83B9B41E56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77E63DBF-911F-4984-A1D7-123B3E6AFAB2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Республики Казахстан </a:t>
          </a:r>
        </a:p>
        <a:p>
          <a:r>
            <a: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статусе педагога»</a:t>
          </a:r>
        </a:p>
      </dgm:t>
    </dgm:pt>
    <dgm:pt modelId="{46B6CAC8-6BF3-4329-8101-9C041E95B2D0}" type="parTrans" cxnId="{7FA79061-18C2-4CF3-8530-13FA49BCB0DD}">
      <dgm:prSet/>
      <dgm:spPr/>
      <dgm:t>
        <a:bodyPr/>
        <a:lstStyle/>
        <a:p>
          <a:endParaRPr lang="ru-RU"/>
        </a:p>
      </dgm:t>
    </dgm:pt>
    <dgm:pt modelId="{5FE440DA-2D01-4272-B98B-DF981A190106}" type="sibTrans" cxnId="{7FA79061-18C2-4CF3-8530-13FA49BCB0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AC59D74-DDC3-4137-AED8-970F87DD13C0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программа развития образования и науки Республики Казахстан на 2020-2025 годы</a:t>
          </a:r>
        </a:p>
      </dgm:t>
    </dgm:pt>
    <dgm:pt modelId="{F5F6A068-BBDB-42B1-AC1F-9B662215FB40}" type="parTrans" cxnId="{F40952C0-741D-49B4-84B9-66CDFAD894A3}">
      <dgm:prSet/>
      <dgm:spPr/>
      <dgm:t>
        <a:bodyPr/>
        <a:lstStyle/>
        <a:p>
          <a:endParaRPr lang="ru-RU"/>
        </a:p>
      </dgm:t>
    </dgm:pt>
    <dgm:pt modelId="{6386FF9C-6375-4910-A238-48E672387782}" type="sibTrans" cxnId="{F40952C0-741D-49B4-84B9-66CDFAD894A3}">
      <dgm:prSet/>
      <dgm:spPr/>
      <dgm:t>
        <a:bodyPr/>
        <a:lstStyle/>
        <a:p>
          <a:endParaRPr lang="ru-RU"/>
        </a:p>
      </dgm:t>
    </dgm:pt>
    <dgm:pt modelId="{BFB91F88-F5B4-4A7B-BCF2-A6C3407A0312}" type="pres">
      <dgm:prSet presAssocID="{9E5D3EFD-B767-4CFD-8278-B926A7BCA5BE}" presName="linearFlow" presStyleCnt="0">
        <dgm:presLayoutVars>
          <dgm:resizeHandles val="exact"/>
        </dgm:presLayoutVars>
      </dgm:prSet>
      <dgm:spPr/>
    </dgm:pt>
    <dgm:pt modelId="{DE216C90-ACDB-4584-9B6D-A90C260DE622}" type="pres">
      <dgm:prSet presAssocID="{70067307-6759-4842-A872-2098CC004E2F}" presName="node" presStyleLbl="node1" presStyleIdx="0" presStyleCnt="3" custLinFactNeighborX="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91CFA6-5AA3-433E-99AB-D3B5071564FD}" type="pres">
      <dgm:prSet presAssocID="{B4107CFE-363E-4F55-A80D-4875E989DDD5}" presName="sibTrans" presStyleLbl="sibTrans2D1" presStyleIdx="0" presStyleCnt="2" custScaleX="155940"/>
      <dgm:spPr/>
      <dgm:t>
        <a:bodyPr/>
        <a:lstStyle/>
        <a:p>
          <a:endParaRPr lang="ru-RU"/>
        </a:p>
      </dgm:t>
    </dgm:pt>
    <dgm:pt modelId="{096296BA-A959-4C49-9D96-D564F9020894}" type="pres">
      <dgm:prSet presAssocID="{B4107CFE-363E-4F55-A80D-4875E989DDD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2AF5397-14FF-4277-8D63-2B63D6291BF4}" type="pres">
      <dgm:prSet presAssocID="{77E63DBF-911F-4984-A1D7-123B3E6AFAB2}" presName="node" presStyleLbl="node1" presStyleIdx="1" presStyleCnt="3" custLinFactNeighborX="-517" custLinFactNeighborY="1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5EB7D-468B-45EA-988B-B5C268FEF6AD}" type="pres">
      <dgm:prSet presAssocID="{5FE440DA-2D01-4272-B98B-DF981A190106}" presName="sibTrans" presStyleLbl="sibTrans2D1" presStyleIdx="1" presStyleCnt="2" custScaleX="138681"/>
      <dgm:spPr/>
      <dgm:t>
        <a:bodyPr/>
        <a:lstStyle/>
        <a:p>
          <a:endParaRPr lang="ru-RU"/>
        </a:p>
      </dgm:t>
    </dgm:pt>
    <dgm:pt modelId="{FFCD879A-3722-4BF4-B4EE-9A69EF41D4A9}" type="pres">
      <dgm:prSet presAssocID="{5FE440DA-2D01-4272-B98B-DF981A19010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248294E-4ADE-4EEB-A314-D9EB0FB9976D}" type="pres">
      <dgm:prSet presAssocID="{CAC59D74-DDC3-4137-AED8-970F87DD13C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A79061-18C2-4CF3-8530-13FA49BCB0DD}" srcId="{9E5D3EFD-B767-4CFD-8278-B926A7BCA5BE}" destId="{77E63DBF-911F-4984-A1D7-123B3E6AFAB2}" srcOrd="1" destOrd="0" parTransId="{46B6CAC8-6BF3-4329-8101-9C041E95B2D0}" sibTransId="{5FE440DA-2D01-4272-B98B-DF981A190106}"/>
    <dgm:cxn modelId="{C4AA82A7-DD61-45B1-B902-332484894F49}" type="presOf" srcId="{CAC59D74-DDC3-4137-AED8-970F87DD13C0}" destId="{1248294E-4ADE-4EEB-A314-D9EB0FB9976D}" srcOrd="0" destOrd="0" presId="urn:microsoft.com/office/officeart/2005/8/layout/process2"/>
    <dgm:cxn modelId="{AAF653EA-776E-4DED-B0AA-8D3C8645A962}" type="presOf" srcId="{9E5D3EFD-B767-4CFD-8278-B926A7BCA5BE}" destId="{BFB91F88-F5B4-4A7B-BCF2-A6C3407A0312}" srcOrd="0" destOrd="0" presId="urn:microsoft.com/office/officeart/2005/8/layout/process2"/>
    <dgm:cxn modelId="{A374E628-07C4-4B90-BB7F-6E0FC29E6C5C}" type="presOf" srcId="{5FE440DA-2D01-4272-B98B-DF981A190106}" destId="{DA15EB7D-468B-45EA-988B-B5C268FEF6AD}" srcOrd="0" destOrd="0" presId="urn:microsoft.com/office/officeart/2005/8/layout/process2"/>
    <dgm:cxn modelId="{5A0B24E3-D24A-431B-A33E-17A24AB37450}" type="presOf" srcId="{B4107CFE-363E-4F55-A80D-4875E989DDD5}" destId="{096296BA-A959-4C49-9D96-D564F9020894}" srcOrd="1" destOrd="0" presId="urn:microsoft.com/office/officeart/2005/8/layout/process2"/>
    <dgm:cxn modelId="{F6C00743-4F41-4EDE-AC4F-25B0853EA391}" type="presOf" srcId="{77E63DBF-911F-4984-A1D7-123B3E6AFAB2}" destId="{C2AF5397-14FF-4277-8D63-2B63D6291BF4}" srcOrd="0" destOrd="0" presId="urn:microsoft.com/office/officeart/2005/8/layout/process2"/>
    <dgm:cxn modelId="{057DF870-FA18-4ED5-B7BC-E264D93C0B6A}" type="presOf" srcId="{70067307-6759-4842-A872-2098CC004E2F}" destId="{DE216C90-ACDB-4584-9B6D-A90C260DE622}" srcOrd="0" destOrd="0" presId="urn:microsoft.com/office/officeart/2005/8/layout/process2"/>
    <dgm:cxn modelId="{F40952C0-741D-49B4-84B9-66CDFAD894A3}" srcId="{9E5D3EFD-B767-4CFD-8278-B926A7BCA5BE}" destId="{CAC59D74-DDC3-4137-AED8-970F87DD13C0}" srcOrd="2" destOrd="0" parTransId="{F5F6A068-BBDB-42B1-AC1F-9B662215FB40}" sibTransId="{6386FF9C-6375-4910-A238-48E672387782}"/>
    <dgm:cxn modelId="{7BF4572A-F59B-4C06-8BBA-29C8E58DE0C7}" type="presOf" srcId="{5FE440DA-2D01-4272-B98B-DF981A190106}" destId="{FFCD879A-3722-4BF4-B4EE-9A69EF41D4A9}" srcOrd="1" destOrd="0" presId="urn:microsoft.com/office/officeart/2005/8/layout/process2"/>
    <dgm:cxn modelId="{D59E8D19-AC6A-4023-A43F-E83B9B41E565}" srcId="{9E5D3EFD-B767-4CFD-8278-B926A7BCA5BE}" destId="{70067307-6759-4842-A872-2098CC004E2F}" srcOrd="0" destOrd="0" parTransId="{595DC13E-5A97-4DA3-8B84-63374774B81C}" sibTransId="{B4107CFE-363E-4F55-A80D-4875E989DDD5}"/>
    <dgm:cxn modelId="{2E17DB00-C9C9-4D9E-BADF-0867AFC2D197}" type="presOf" srcId="{B4107CFE-363E-4F55-A80D-4875E989DDD5}" destId="{A991CFA6-5AA3-433E-99AB-D3B5071564FD}" srcOrd="0" destOrd="0" presId="urn:microsoft.com/office/officeart/2005/8/layout/process2"/>
    <dgm:cxn modelId="{83B1EE0B-318B-4A1B-BB28-002C1F04C6D5}" type="presParOf" srcId="{BFB91F88-F5B4-4A7B-BCF2-A6C3407A0312}" destId="{DE216C90-ACDB-4584-9B6D-A90C260DE622}" srcOrd="0" destOrd="0" presId="urn:microsoft.com/office/officeart/2005/8/layout/process2"/>
    <dgm:cxn modelId="{617EF859-849A-4A12-A862-6451C1390D42}" type="presParOf" srcId="{BFB91F88-F5B4-4A7B-BCF2-A6C3407A0312}" destId="{A991CFA6-5AA3-433E-99AB-D3B5071564FD}" srcOrd="1" destOrd="0" presId="urn:microsoft.com/office/officeart/2005/8/layout/process2"/>
    <dgm:cxn modelId="{C4E6816D-03B7-4C8B-A2C6-188BC5F49F81}" type="presParOf" srcId="{A991CFA6-5AA3-433E-99AB-D3B5071564FD}" destId="{096296BA-A959-4C49-9D96-D564F9020894}" srcOrd="0" destOrd="0" presId="urn:microsoft.com/office/officeart/2005/8/layout/process2"/>
    <dgm:cxn modelId="{AA356E93-B768-4EE7-BDE9-3FA9BDAC517C}" type="presParOf" srcId="{BFB91F88-F5B4-4A7B-BCF2-A6C3407A0312}" destId="{C2AF5397-14FF-4277-8D63-2B63D6291BF4}" srcOrd="2" destOrd="0" presId="urn:microsoft.com/office/officeart/2005/8/layout/process2"/>
    <dgm:cxn modelId="{91745ACF-4430-471F-8097-CA8BDB21826C}" type="presParOf" srcId="{BFB91F88-F5B4-4A7B-BCF2-A6C3407A0312}" destId="{DA15EB7D-468B-45EA-988B-B5C268FEF6AD}" srcOrd="3" destOrd="0" presId="urn:microsoft.com/office/officeart/2005/8/layout/process2"/>
    <dgm:cxn modelId="{40AF9834-33A2-49BD-ABDE-D107A16198C3}" type="presParOf" srcId="{DA15EB7D-468B-45EA-988B-B5C268FEF6AD}" destId="{FFCD879A-3722-4BF4-B4EE-9A69EF41D4A9}" srcOrd="0" destOrd="0" presId="urn:microsoft.com/office/officeart/2005/8/layout/process2"/>
    <dgm:cxn modelId="{A55B776C-AA0B-4C49-88AA-00C6F0BD02B0}" type="presParOf" srcId="{BFB91F88-F5B4-4A7B-BCF2-A6C3407A0312}" destId="{1248294E-4ADE-4EEB-A314-D9EB0FB9976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6C90-ACDB-4584-9B6D-A90C260DE622}">
      <dsp:nvSpPr>
        <dsp:cNvPr id="0" name=""/>
        <dsp:cNvSpPr/>
      </dsp:nvSpPr>
      <dsp:spPr>
        <a:xfrm>
          <a:off x="237798" y="2055"/>
          <a:ext cx="3273879" cy="105148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Заңы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sp:txBody>
      <dsp:txXfrm>
        <a:off x="268595" y="32852"/>
        <a:ext cx="3212285" cy="989890"/>
      </dsp:txXfrm>
    </dsp:sp>
    <dsp:sp modelId="{A991CFA6-5AA3-433E-99AB-D3B5071564FD}">
      <dsp:nvSpPr>
        <dsp:cNvPr id="0" name=""/>
        <dsp:cNvSpPr/>
      </dsp:nvSpPr>
      <dsp:spPr>
        <a:xfrm rot="5399897">
          <a:off x="1480911" y="1083530"/>
          <a:ext cx="621864" cy="473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>
            <a:solidFill>
              <a:srgbClr val="002060"/>
            </a:solidFill>
          </a:endParaRPr>
        </a:p>
      </dsp:txBody>
      <dsp:txXfrm rot="-5400000">
        <a:off x="1649891" y="1009182"/>
        <a:ext cx="283900" cy="479914"/>
      </dsp:txXfrm>
    </dsp:sp>
    <dsp:sp modelId="{C2AF5397-14FF-4277-8D63-2B63D6291BF4}">
      <dsp:nvSpPr>
        <dsp:cNvPr id="0" name=""/>
        <dsp:cNvSpPr/>
      </dsp:nvSpPr>
      <dsp:spPr>
        <a:xfrm>
          <a:off x="72008" y="1586688"/>
          <a:ext cx="3273879" cy="105148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«Педагог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мәртебесі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туралы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Заңы</a:t>
          </a:r>
          <a:endParaRPr lang="ru-RU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805" y="1617485"/>
        <a:ext cx="3212285" cy="989890"/>
      </dsp:txXfrm>
    </dsp:sp>
    <dsp:sp modelId="{DA15EB7D-468B-45EA-988B-B5C268FEF6AD}">
      <dsp:nvSpPr>
        <dsp:cNvPr id="0" name=""/>
        <dsp:cNvSpPr/>
      </dsp:nvSpPr>
      <dsp:spPr>
        <a:xfrm rot="5201701">
          <a:off x="1572906" y="2705344"/>
          <a:ext cx="558642" cy="3453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 rot="-5400000">
        <a:off x="1745642" y="2598773"/>
        <a:ext cx="207197" cy="455044"/>
      </dsp:txXfrm>
    </dsp:sp>
    <dsp:sp modelId="{1248294E-4ADE-4EEB-A314-D9EB0FB9976D}">
      <dsp:nvSpPr>
        <dsp:cNvPr id="0" name=""/>
        <dsp:cNvSpPr/>
      </dsp:nvSpPr>
      <dsp:spPr>
        <a:xfrm>
          <a:off x="0" y="3158565"/>
          <a:ext cx="3749476" cy="105148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Қазақстан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Республикасының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2020-2025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жылдарға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арналған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ғылымды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дамытудың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мемлекеттік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бағдарламасы</a:t>
          </a: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sp:txBody>
      <dsp:txXfrm>
        <a:off x="30797" y="3189362"/>
        <a:ext cx="3687882" cy="989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16C90-ACDB-4584-9B6D-A90C260DE622}">
      <dsp:nvSpPr>
        <dsp:cNvPr id="0" name=""/>
        <dsp:cNvSpPr/>
      </dsp:nvSpPr>
      <dsp:spPr>
        <a:xfrm>
          <a:off x="671595" y="0"/>
          <a:ext cx="4152670" cy="105251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Республики Казахстан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«Об образовании»</a:t>
          </a:r>
        </a:p>
      </dsp:txBody>
      <dsp:txXfrm>
        <a:off x="702422" y="30827"/>
        <a:ext cx="4091016" cy="990858"/>
      </dsp:txXfrm>
    </dsp:sp>
    <dsp:sp modelId="{A991CFA6-5AA3-433E-99AB-D3B5071564FD}">
      <dsp:nvSpPr>
        <dsp:cNvPr id="0" name=""/>
        <dsp:cNvSpPr/>
      </dsp:nvSpPr>
      <dsp:spPr>
        <a:xfrm rot="5471239">
          <a:off x="2420116" y="1081888"/>
          <a:ext cx="622780" cy="473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590889" y="1007329"/>
        <a:ext cx="284178" cy="480691"/>
      </dsp:txXfrm>
    </dsp:sp>
    <dsp:sp modelId="{C2AF5397-14FF-4277-8D63-2B63D6291BF4}">
      <dsp:nvSpPr>
        <dsp:cNvPr id="0" name=""/>
        <dsp:cNvSpPr/>
      </dsp:nvSpPr>
      <dsp:spPr>
        <a:xfrm>
          <a:off x="638747" y="1584894"/>
          <a:ext cx="4152670" cy="105251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Закон Республики Казахстан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статусе педагога»</a:t>
          </a:r>
        </a:p>
      </dsp:txBody>
      <dsp:txXfrm>
        <a:off x="669574" y="1615721"/>
        <a:ext cx="4091016" cy="990858"/>
      </dsp:txXfrm>
    </dsp:sp>
    <dsp:sp modelId="{DA15EB7D-468B-45EA-988B-B5C268FEF6AD}">
      <dsp:nvSpPr>
        <dsp:cNvPr id="0" name=""/>
        <dsp:cNvSpPr/>
      </dsp:nvSpPr>
      <dsp:spPr>
        <a:xfrm rot="5353072">
          <a:off x="2455296" y="2660656"/>
          <a:ext cx="541042" cy="473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582758" y="2626957"/>
        <a:ext cx="284178" cy="398953"/>
      </dsp:txXfrm>
    </dsp:sp>
    <dsp:sp modelId="{1248294E-4ADE-4EEB-A314-D9EB0FB9976D}">
      <dsp:nvSpPr>
        <dsp:cNvPr id="0" name=""/>
        <dsp:cNvSpPr/>
      </dsp:nvSpPr>
      <dsp:spPr>
        <a:xfrm>
          <a:off x="660216" y="3157537"/>
          <a:ext cx="4152670" cy="105251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программа развития образования и науки Республики Казахстан на 2020-2025 годы</a:t>
          </a:r>
        </a:p>
      </dsp:txBody>
      <dsp:txXfrm>
        <a:off x="691043" y="3188364"/>
        <a:ext cx="4091016" cy="990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7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5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13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59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9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1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9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63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1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20541-42A7-49C8-BA1A-8CC553DA2DA6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DBA1-5058-4E71-AD1E-182966FA85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4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7920880" cy="288032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«САРАПТАМАЛЫҚ КЕҢЕС ТУРАЛЫ» ЕРЕЖЕ ТҮСІНІКТЕМЕСІ  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РАЗЪЯСНЕНИЕ ПОЛОЖЕНИЯ                      «ОБ ЭКСПЕРТНОМ СОВЕТЕ »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EBB39C75-FF39-4E5F-8E3B-6B7FA106E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779154"/>
              </p:ext>
            </p:extLst>
          </p:nvPr>
        </p:nvGraphicFramePr>
        <p:xfrm>
          <a:off x="179512" y="332656"/>
          <a:ext cx="8784976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1953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b="1" spc="10" dirty="0">
                        <a:effectLst/>
                        <a:latin typeface="Calibri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kk-KZ" sz="1300" kern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kk-KZ" sz="11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ҚАЗАҚСТАН РЕСПУБЛИКАСЫНЫҢ БІЛІМ ЖӘНЕ ҒЫЛЫМ МИНИСТРЛІГІ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ҰЛТТЫҚ БІЛІМ АКАДЕМИЯСЫ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________________________________________________________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100" spc="1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МИНИСТЕРСТВО ОБРАЗОВАНИЯ И  НАУКИ РЕСПУБЛИКИ КАЗАХСТАН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1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 АКАДЕМИЯ  ОБРАЗОВАНИЯ  ИМ. И. АЛТЫНСАРИНА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b="1" spc="10" dirty="0">
                        <a:effectLst/>
                        <a:latin typeface="Calibri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DE09B26-E6F9-4299-851F-0A997B84D06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3" y="332953"/>
            <a:ext cx="1296144" cy="13678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Описание: C:\Users\CRIO12\Desktop\new_logo.png">
            <a:extLst>
              <a:ext uri="{FF2B5EF4-FFF2-40B4-BE49-F238E27FC236}">
                <a16:creationId xmlns:a16="http://schemas.microsoft.com/office/drawing/2014/main" xmlns="" id="{0B4ECB19-29F1-41FC-8E5D-0EDE0DF26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852" y="479340"/>
            <a:ext cx="141922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26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64CDF50-5114-403D-963A-6FC81F8BF83E}"/>
              </a:ext>
            </a:extLst>
          </p:cNvPr>
          <p:cNvSpPr/>
          <p:nvPr/>
        </p:nvSpPr>
        <p:spPr>
          <a:xfrm>
            <a:off x="503548" y="980728"/>
            <a:ext cx="8136904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отырысында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рецензиялардың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объективтілігін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тізімін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хатшысына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17417AD-E818-4115-A287-6187E40671A1}"/>
              </a:ext>
            </a:extLst>
          </p:cNvPr>
          <p:cNvSpPr/>
          <p:nvPr/>
        </p:nvSpPr>
        <p:spPr>
          <a:xfrm>
            <a:off x="503548" y="3717032"/>
            <a:ext cx="813690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Члены ЭС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знакомятся с материалами педагога на рабочем заседании ЭС, оценивают объективности рецензий, формируют список вопросов по поступившим материалом и передают секретарю ЭС</a:t>
            </a:r>
          </a:p>
        </p:txBody>
      </p:sp>
    </p:spTree>
    <p:extLst>
      <p:ext uri="{BB962C8B-B14F-4D97-AF65-F5344CB8AC3E}">
        <p14:creationId xmlns:p14="http://schemas.microsoft.com/office/powerpoint/2010/main" val="428242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492DBC6-BE7D-4E81-98E5-958A30A07B45}"/>
              </a:ext>
            </a:extLst>
          </p:cNvPr>
          <p:cNvSpPr/>
          <p:nvPr/>
        </p:nvSpPr>
        <p:spPr>
          <a:xfrm>
            <a:off x="933214" y="-55259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членам Экспертного совета 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B7864FC-46CC-4991-A74B-65DB453A86F0}"/>
              </a:ext>
            </a:extLst>
          </p:cNvPr>
          <p:cNvSpPr txBox="1"/>
          <p:nvPr/>
        </p:nvSpPr>
        <p:spPr>
          <a:xfrm flipH="1">
            <a:off x="328029" y="846382"/>
            <a:ext cx="854941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Объективті, толық және  дұрыс мәліметтерді ұсына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5EFF988-32C1-4051-AB9A-FF6E6B85AFE9}"/>
              </a:ext>
            </a:extLst>
          </p:cNvPr>
          <p:cNvSpPr/>
          <p:nvPr/>
        </p:nvSpPr>
        <p:spPr>
          <a:xfrm>
            <a:off x="316136" y="1422424"/>
            <a:ext cx="8549411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1.Представляют объективные, полные и достоверные сведения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4A33709-FF4E-4357-9E44-4ADFA525F1E2}"/>
              </a:ext>
            </a:extLst>
          </p:cNvPr>
          <p:cNvSpPr/>
          <p:nvPr/>
        </p:nvSpPr>
        <p:spPr>
          <a:xfrm>
            <a:off x="298237" y="2975186"/>
            <a:ext cx="854941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 допускают сокрытия данных, относящихся к материалам, поступившим к рассмотрению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0583EBC-F995-4DAF-A096-C6652F93DFA7}"/>
              </a:ext>
            </a:extLst>
          </p:cNvPr>
          <p:cNvSpPr txBox="1"/>
          <p:nvPr/>
        </p:nvSpPr>
        <p:spPr>
          <a:xfrm>
            <a:off x="328029" y="2029528"/>
            <a:ext cx="8549411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Келіп түскен материалды қарауға қатысты деректерді жасыруға жол берілмейді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D453428-47DA-4D51-8C2E-789F9119CC1D}"/>
              </a:ext>
            </a:extLst>
          </p:cNvPr>
          <p:cNvSpPr txBox="1"/>
          <p:nvPr/>
        </p:nvSpPr>
        <p:spPr>
          <a:xfrm>
            <a:off x="307761" y="3925634"/>
            <a:ext cx="8529869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Ғылыми этиканы бұзу фактілеріне мән беріледі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FE38FAC-99E2-44A6-890B-AD7E2F48B7A5}"/>
              </a:ext>
            </a:extLst>
          </p:cNvPr>
          <p:cNvSpPr/>
          <p:nvPr/>
        </p:nvSpPr>
        <p:spPr>
          <a:xfrm>
            <a:off x="307065" y="4506041"/>
            <a:ext cx="845309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Реагируют на факты нарушения научной этики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70F046-30CF-4223-B2DC-1AF85A4F2542}"/>
              </a:ext>
            </a:extLst>
          </p:cNvPr>
          <p:cNvSpPr txBox="1"/>
          <p:nvPr/>
        </p:nvSpPr>
        <p:spPr>
          <a:xfrm>
            <a:off x="316136" y="5158797"/>
            <a:ext cx="849694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Шешім қабылдау кезінде қоғамдық пікірдің, тараптадың бірінің немесе үшінші тұлғалардың ықпалынан еркіндік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B9FAE1E-2873-4010-8B68-AEB90D618A08}"/>
              </a:ext>
            </a:extLst>
          </p:cNvPr>
          <p:cNvSpPr/>
          <p:nvPr/>
        </p:nvSpPr>
        <p:spPr>
          <a:xfrm>
            <a:off x="307065" y="6025620"/>
            <a:ext cx="847119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 принятии решения свободны от влияния общественного мнения, одной из сторон или третьих лиц</a:t>
            </a:r>
          </a:p>
        </p:txBody>
      </p:sp>
    </p:spTree>
    <p:extLst>
      <p:ext uri="{BB962C8B-B14F-4D97-AF65-F5344CB8AC3E}">
        <p14:creationId xmlns:p14="http://schemas.microsoft.com/office/powerpoint/2010/main" val="186165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D80770-977B-4B38-AFC7-73AC40C4A3FB}"/>
              </a:ext>
            </a:extLst>
          </p:cNvPr>
          <p:cNvSpPr txBox="1"/>
          <p:nvPr/>
        </p:nvSpPr>
        <p:spPr>
          <a:xfrm>
            <a:off x="251520" y="332956"/>
            <a:ext cx="847119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Мүдделер қақтығысын болғызбау және реттеу жөнінде шаралар қабылдайды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DBE4EFE-5841-47E6-BCF0-B8F3C880CA2B}"/>
              </a:ext>
            </a:extLst>
          </p:cNvPr>
          <p:cNvSpPr/>
          <p:nvPr/>
        </p:nvSpPr>
        <p:spPr>
          <a:xfrm>
            <a:off x="261044" y="1412776"/>
            <a:ext cx="846166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Принимают меры по предотвращению и урегулированию конфликта интересов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CB824B3-171A-4F93-AB23-7E2781354D17}"/>
              </a:ext>
            </a:extLst>
          </p:cNvPr>
          <p:cNvSpPr/>
          <p:nvPr/>
        </p:nvSpPr>
        <p:spPr>
          <a:xfrm>
            <a:off x="251520" y="4614227"/>
            <a:ext cx="846166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 процессе деятельности не употребляют грубы, оскорбительные выражения, обвинения, наносящие ущерб чести и достоинству других членов ЭС, педагогов. В случае выявление фактов несоблюдения требований, указанных в настоящем пункте, член ЭС исключается из этого состава.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84109B6-3D3A-4036-AED3-70A731C4A91C}"/>
              </a:ext>
            </a:extLst>
          </p:cNvPr>
          <p:cNvSpPr txBox="1"/>
          <p:nvPr/>
        </p:nvSpPr>
        <p:spPr>
          <a:xfrm>
            <a:off x="261045" y="2459504"/>
            <a:ext cx="846166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Қызмет үдерісінде СК басқа мүшелерінің, педагогтердің ар-намысы мен абыройына нұқсан келтіретін дөрекі, өорлайтын сөздерді, айыптауларды қолданбайды. Осы  тармақта көрсетілген талаптары сақтамау фактілері анықталған жағдайда, СК мүшесі құрамнан шығарылады.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35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397B858-A069-479C-AAD4-16B05677D550}"/>
              </a:ext>
            </a:extLst>
          </p:cNvPr>
          <p:cNvSpPr txBox="1"/>
          <p:nvPr/>
        </p:nvSpPr>
        <p:spPr>
          <a:xfrm>
            <a:off x="1475656" y="18864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 кеңестің жұмыс тәртібі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работы Экспертного совета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FFDA2BC-6904-4D5A-8459-018ED9249BD9}"/>
              </a:ext>
            </a:extLst>
          </p:cNvPr>
          <p:cNvSpPr/>
          <p:nvPr/>
        </p:nvSpPr>
        <p:spPr>
          <a:xfrm>
            <a:off x="4716018" y="1268760"/>
            <a:ext cx="385191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 течении   2-х недель со дня регистрации материалов автора проводится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ED63B00-EAB5-44F5-9D65-0C58DB609186}"/>
              </a:ext>
            </a:extLst>
          </p:cNvPr>
          <p:cNvSpPr txBox="1"/>
          <p:nvPr/>
        </p:nvSpPr>
        <p:spPr>
          <a:xfrm>
            <a:off x="359531" y="1276436"/>
            <a:ext cx="4068453" cy="9848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кезең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тіркелген күннен басап 2 апта ішінде</a:t>
            </a:r>
          </a:p>
          <a:p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471C485-D8E0-4F90-A9B7-BA33562AE58B}"/>
              </a:ext>
            </a:extLst>
          </p:cNvPr>
          <p:cNvSpPr/>
          <p:nvPr/>
        </p:nvSpPr>
        <p:spPr>
          <a:xfrm>
            <a:off x="4716018" y="2475602"/>
            <a:ext cx="3960186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предварительная техническая экспертиза материалов на соответствие требованиям к оформлению;</a:t>
            </a:r>
          </a:p>
          <a:p>
            <a:pPr lvl="0"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экспертиза материалов. Прошедших техническую экспертизу, на соответствие требованиям к содержанию практической работы педагогических кадров по направлениям. Итогом первого этапа является рецензия эксперта.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4A24D54-EFB9-42FE-8406-F510075D7F23}"/>
              </a:ext>
            </a:extLst>
          </p:cNvPr>
          <p:cNvSpPr txBox="1"/>
          <p:nvPr/>
        </p:nvSpPr>
        <p:spPr>
          <a:xfrm>
            <a:off x="287522" y="3085010"/>
            <a:ext cx="4212469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материалдарды рәсімдеуге өойылатын талаптарға сәйкестігіне алдын ала техникалық сараптама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техникалық сараптамадан өткен материалдарды бағыттар бойынша педагог кадрлардың практикалық жұмысының мазмұнына қойылатын талаптарға сәйкестігіне сараптау. Бірінші кезеңнің нәтижесі – сарапшының пікірі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2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6CDB691-1A34-4D83-96B2-A12A1ECFC2D0}"/>
              </a:ext>
            </a:extLst>
          </p:cNvPr>
          <p:cNvSpPr/>
          <p:nvPr/>
        </p:nvSpPr>
        <p:spPr>
          <a:xfrm>
            <a:off x="326867" y="2420888"/>
            <a:ext cx="842159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рабочее заседания ЭС  по подведению итогов. Итогом второго этапа является решение заседания, оформленное протоколом и экспертное заключение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38CCA0F-C0CA-4E00-B89E-6DC2A9413939}"/>
              </a:ext>
            </a:extLst>
          </p:cNvPr>
          <p:cNvSpPr txBox="1"/>
          <p:nvPr/>
        </p:nvSpPr>
        <p:spPr>
          <a:xfrm>
            <a:off x="323528" y="260648"/>
            <a:ext cx="8424936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кезең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қорытынды шығару бойынша СК жқмыс отырысы. Екінші кезеңнің қорытындысы хаттамамен рәсімделген отырыстың шешімі және сараптамалық қорытынды болып табылады.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67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426170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әзірленді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Экспертном совете разработано в соответствии с нормативными документами: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231166"/>
              </p:ext>
            </p:extLst>
          </p:nvPr>
        </p:nvGraphicFramePr>
        <p:xfrm>
          <a:off x="395536" y="1844824"/>
          <a:ext cx="3749476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7">
            <a:extLst>
              <a:ext uri="{FF2B5EF4-FFF2-40B4-BE49-F238E27FC236}">
                <a16:creationId xmlns:a16="http://schemas.microsoft.com/office/drawing/2014/main" xmlns="" id="{2CD617BB-8BB6-4694-9692-5C22DF262E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88395"/>
              </p:ext>
            </p:extLst>
          </p:nvPr>
        </p:nvGraphicFramePr>
        <p:xfrm>
          <a:off x="3670896" y="1844824"/>
          <a:ext cx="5473104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42018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5F42493-BAA9-4903-A46A-D7669899BDA4}"/>
              </a:ext>
            </a:extLst>
          </p:cNvPr>
          <p:cNvSpPr/>
          <p:nvPr/>
        </p:nvSpPr>
        <p:spPr>
          <a:xfrm>
            <a:off x="611560" y="26064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ЕРЕЖЕЛЕР/ОБЩИЕ ПОЛОЖЕНИЯ 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2757886-007F-4A05-AC24-32DEBA47FBD5}"/>
              </a:ext>
            </a:extLst>
          </p:cNvPr>
          <p:cNvSpPr/>
          <p:nvPr/>
        </p:nvSpPr>
        <p:spPr>
          <a:xfrm>
            <a:off x="319942" y="880229"/>
            <a:ext cx="832837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(СК)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оқу-әдістемелік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жанынан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құрылады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148D1C2-51E4-442A-AE1E-8FF98A448C26}"/>
              </a:ext>
            </a:extLst>
          </p:cNvPr>
          <p:cNvSpPr/>
          <p:nvPr/>
        </p:nvSpPr>
        <p:spPr>
          <a:xfrm>
            <a:off x="323528" y="5657671"/>
            <a:ext cx="83247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5D8A778-BD25-486F-8E0A-7DFC7B48A5E2}"/>
              </a:ext>
            </a:extLst>
          </p:cNvPr>
          <p:cNvSpPr/>
          <p:nvPr/>
        </p:nvSpPr>
        <p:spPr>
          <a:xfrm>
            <a:off x="308720" y="2570205"/>
            <a:ext cx="832837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совет (ЭС) создается при Республиканском учебно-методическом совете в области среднего образования для проведения экспертизы инновационного педагогического опыта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EE9EEAD3-8152-475C-B167-89867D59E169}"/>
              </a:ext>
            </a:extLst>
          </p:cNvPr>
          <p:cNvSpPr/>
          <p:nvPr/>
        </p:nvSpPr>
        <p:spPr>
          <a:xfrm>
            <a:off x="323528" y="4261900"/>
            <a:ext cx="832479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5666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1550C57-B733-47BD-A7CC-E494F8C645B6}"/>
              </a:ext>
            </a:extLst>
          </p:cNvPr>
          <p:cNvSpPr/>
          <p:nvPr/>
        </p:nvSpPr>
        <p:spPr>
          <a:xfrm>
            <a:off x="276069" y="1597467"/>
            <a:ext cx="8328377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Экспертиза инновационного педагогического опыта – это комплексная оценка результатов практической работы педагогических кадров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949E56D-DA95-413F-809A-26601094659A}"/>
              </a:ext>
            </a:extLst>
          </p:cNvPr>
          <p:cNvSpPr/>
          <p:nvPr/>
        </p:nvSpPr>
        <p:spPr>
          <a:xfrm>
            <a:off x="303958" y="275599"/>
            <a:ext cx="8324792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 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кадрлардың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тәжірибесінің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сараптамасын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асырады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FD2D3E7-E1E7-47A6-A718-BFC6A8FD9EBA}"/>
              </a:ext>
            </a:extLst>
          </p:cNvPr>
          <p:cNvSpPr/>
          <p:nvPr/>
        </p:nvSpPr>
        <p:spPr>
          <a:xfrm>
            <a:off x="275357" y="5028129"/>
            <a:ext cx="8304075" cy="1554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Задания ЭС проводится 1  раз в квартал, решение оформляется протоколом. Решение ЭС принимается большинством (более 70%) голосов присутствующих на заседании. Решение ЭС считается действительным при наличии на заседания не менее  60 % его полного состава.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17D1C21-BE58-41AE-9E19-788857827265}"/>
              </a:ext>
            </a:extLst>
          </p:cNvPr>
          <p:cNvSpPr/>
          <p:nvPr/>
        </p:nvSpPr>
        <p:spPr>
          <a:xfrm>
            <a:off x="263205" y="2891777"/>
            <a:ext cx="8328378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СК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отырыстары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тоқсанда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кварталда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1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хаттамамен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ресімделеді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СК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отырысқа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қатысушылардың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көпшілік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(70%-дан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астам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дауысымен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қабылданады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СК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отырыста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құрамның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60 % – ы 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жарамды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қорытындыны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хатшы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рәсімдер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қояды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төрайымы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бекітеді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363542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FB34CC8-0B28-4277-A0E2-16D1B72EB564}"/>
              </a:ext>
            </a:extLst>
          </p:cNvPr>
          <p:cNvSpPr/>
          <p:nvPr/>
        </p:nvSpPr>
        <p:spPr>
          <a:xfrm>
            <a:off x="1226213" y="142245"/>
            <a:ext cx="6706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деятельность Экспертного совета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820F02D-328D-42EB-BC8B-64C36DC480A3}"/>
              </a:ext>
            </a:extLst>
          </p:cNvPr>
          <p:cNvSpPr/>
          <p:nvPr/>
        </p:nvSpPr>
        <p:spPr>
          <a:xfrm>
            <a:off x="206252" y="1304085"/>
            <a:ext cx="868190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8F165D4-2AE4-4E42-AEC6-E7432839D98D}"/>
              </a:ext>
            </a:extLst>
          </p:cNvPr>
          <p:cNvSpPr/>
          <p:nvPr/>
        </p:nvSpPr>
        <p:spPr>
          <a:xfrm>
            <a:off x="206252" y="4087203"/>
            <a:ext cx="4740349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Принциптері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объективтілігі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жариялылық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ашықтық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ұжымдық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мобильділік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орындаушылық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BF25509-8C24-49A0-86B7-6DF41756D106}"/>
              </a:ext>
            </a:extLst>
          </p:cNvPr>
          <p:cNvSpPr/>
          <p:nvPr/>
        </p:nvSpPr>
        <p:spPr>
          <a:xfrm>
            <a:off x="206252" y="2600034"/>
            <a:ext cx="868190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Цель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экспертиза материалов инновационного педагогического опыта казахстанских учителей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C9B1E80-9245-482C-8735-B95D1363B2D7}"/>
              </a:ext>
            </a:extLst>
          </p:cNvPr>
          <p:cNvSpPr/>
          <p:nvPr/>
        </p:nvSpPr>
        <p:spPr>
          <a:xfrm>
            <a:off x="5148064" y="3717871"/>
            <a:ext cx="3755363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объективность;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гласность, открытость;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коллегиальность;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Мобильность и исполнительность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51496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2DA8124-B423-49FC-A434-6CC5915CF241}"/>
              </a:ext>
            </a:extLst>
          </p:cNvPr>
          <p:cNvSpPr/>
          <p:nvPr/>
        </p:nvSpPr>
        <p:spPr>
          <a:xfrm>
            <a:off x="215516" y="548680"/>
            <a:ext cx="4248472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сұхбат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топтама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аналогия;</a:t>
            </a:r>
          </a:p>
          <a:p>
            <a:pPr lvl="0"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жүйелілік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рецензиялау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EE3A3F4-2528-4AAC-A553-B920F9179A29}"/>
              </a:ext>
            </a:extLst>
          </p:cNvPr>
          <p:cNvSpPr/>
          <p:nvPr/>
        </p:nvSpPr>
        <p:spPr>
          <a:xfrm>
            <a:off x="4572000" y="548680"/>
            <a:ext cx="4248472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  <a:p>
            <a:pPr lvl="0"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экспертиза;  анализ;  беседа, интервью;  классификация; сравнение; обобщение;  аналогия; систематизация;</a:t>
            </a:r>
          </a:p>
          <a:p>
            <a:pPr lvl="0"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рецензирование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0165544-75AF-422C-9B5B-93531504FFE5}"/>
              </a:ext>
            </a:extLst>
          </p:cNvPr>
          <p:cNvSpPr/>
          <p:nvPr/>
        </p:nvSpPr>
        <p:spPr>
          <a:xfrm>
            <a:off x="215516" y="3429000"/>
            <a:ext cx="424847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99D237D-E4CC-4899-9129-BF25B00B133C}"/>
              </a:ext>
            </a:extLst>
          </p:cNvPr>
          <p:cNvSpPr/>
          <p:nvPr/>
        </p:nvSpPr>
        <p:spPr>
          <a:xfrm>
            <a:off x="4680014" y="3429000"/>
            <a:ext cx="424847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экспертизы: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Материалы инновационного педагогического опыта казахстанских учителей;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Материалы обобщения передового педагогического опыта</a:t>
            </a:r>
          </a:p>
        </p:txBody>
      </p:sp>
    </p:spTree>
    <p:extLst>
      <p:ext uri="{BB962C8B-B14F-4D97-AF65-F5344CB8AC3E}">
        <p14:creationId xmlns:p14="http://schemas.microsoft.com/office/powerpoint/2010/main" val="64783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F7DD2AE-8311-41F4-9B4C-651FE4B0810C}"/>
              </a:ext>
            </a:extLst>
          </p:cNvPr>
          <p:cNvSpPr/>
          <p:nvPr/>
        </p:nvSpPr>
        <p:spPr>
          <a:xfrm>
            <a:off x="179512" y="261830"/>
            <a:ext cx="8712968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дайындығы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ҚР-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беруінде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бастамалардың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пәнге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жаңашылдық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мақсаттылығын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сараптамасы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3D7DC0F-D1A9-4BE6-B982-F6A1B4B3B67B}"/>
              </a:ext>
            </a:extLst>
          </p:cNvPr>
          <p:cNvSpPr/>
          <p:nvPr/>
        </p:nvSpPr>
        <p:spPr>
          <a:xfrm>
            <a:off x="179512" y="3533978"/>
            <a:ext cx="8712968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ЭС: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Подготовка экспертного заключения по материалам инновационного педагогического опыта учителей;-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Изучения педагогической инициативы на предмет определение степени ее новизны, практической значимости и целесообразности в образовании РК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Экспертиза промежуточных и конечных результатов инновационной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69297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53BC5FA-9D05-4C4B-8B9E-BEC0568B122F}"/>
              </a:ext>
            </a:extLst>
          </p:cNvPr>
          <p:cNvSpPr/>
          <p:nvPr/>
        </p:nvSpPr>
        <p:spPr>
          <a:xfrm>
            <a:off x="1403648" y="18864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членов Экспертного совета </a:t>
            </a:r>
            <a:endParaRPr lang="ru-RU" sz="24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9F09D18-23EC-4217-836A-BE43639F1335}"/>
              </a:ext>
            </a:extLst>
          </p:cNvPr>
          <p:cNvSpPr/>
          <p:nvPr/>
        </p:nvSpPr>
        <p:spPr>
          <a:xfrm>
            <a:off x="449796" y="1655512"/>
            <a:ext cx="824440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материалдардың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дайындайды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29E7131-EF83-4C6A-A681-CF9EC490091B}"/>
              </a:ext>
            </a:extLst>
          </p:cNvPr>
          <p:cNvSpPr/>
          <p:nvPr/>
        </p:nvSpPr>
        <p:spPr>
          <a:xfrm>
            <a:off x="458390" y="4005064"/>
            <a:ext cx="824440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ЭС</a:t>
            </a:r>
          </a:p>
          <a:p>
            <a:pPr lvl="0"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Знакомятся с материалами инновационного педагогического опыта учителей и готовят экспертное заключения о степени соответствия материалов</a:t>
            </a:r>
          </a:p>
        </p:txBody>
      </p:sp>
    </p:spTree>
    <p:extLst>
      <p:ext uri="{BB962C8B-B14F-4D97-AF65-F5344CB8AC3E}">
        <p14:creationId xmlns:p14="http://schemas.microsoft.com/office/powerpoint/2010/main" val="264978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13C9AD0-55AB-49CD-9960-534FFA1AC815}"/>
              </a:ext>
            </a:extLst>
          </p:cNvPr>
          <p:cNvSpPr/>
          <p:nvPr/>
        </p:nvSpPr>
        <p:spPr>
          <a:xfrm>
            <a:off x="251520" y="260648"/>
            <a:ext cx="8496944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сарапшылар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ақпаратының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құпиялылығын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Авторлар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03096F7-D87F-4C10-8CD0-BAC723053619}"/>
              </a:ext>
            </a:extLst>
          </p:cNvPr>
          <p:cNvSpPr/>
          <p:nvPr/>
        </p:nvSpPr>
        <p:spPr>
          <a:xfrm>
            <a:off x="251520" y="3789040"/>
            <a:ext cx="864096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Члены ЭС и эксперты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несут персональную ответственность за сохранение конфиденциальности информации материалов, поступивших на экспертизу.</a:t>
            </a:r>
          </a:p>
          <a:p>
            <a:pPr lvl="0"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таковой относятся: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 об авторах и о содержании материалов;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 обо всех этапах прохождения экспертизы.</a:t>
            </a:r>
          </a:p>
        </p:txBody>
      </p:sp>
    </p:spTree>
    <p:extLst>
      <p:ext uri="{BB962C8B-B14F-4D97-AF65-F5344CB8AC3E}">
        <p14:creationId xmlns:p14="http://schemas.microsoft.com/office/powerpoint/2010/main" val="1969606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1040</Words>
  <Application>Microsoft Office PowerPoint</Application>
  <PresentationFormat>Экран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Сараптамалық кеңес туралы ереже мына нормативтік құжаттарға сәйкес әзірленді: Положение об Экспертном совете разработано в соответствии с нормативными документами: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</dc:title>
  <dc:creator>User</dc:creator>
  <cp:lastModifiedBy>User</cp:lastModifiedBy>
  <cp:revision>142</cp:revision>
  <dcterms:created xsi:type="dcterms:W3CDTF">2020-09-25T08:49:47Z</dcterms:created>
  <dcterms:modified xsi:type="dcterms:W3CDTF">2020-09-29T05:31:10Z</dcterms:modified>
</cp:coreProperties>
</file>