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61" r:id="rId4"/>
    <p:sldId id="272" r:id="rId5"/>
    <p:sldId id="274" r:id="rId6"/>
    <p:sldId id="273" r:id="rId7"/>
    <p:sldId id="262" r:id="rId8"/>
    <p:sldId id="269" r:id="rId9"/>
    <p:sldId id="265" r:id="rId10"/>
    <p:sldId id="275" r:id="rId11"/>
    <p:sldId id="279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89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3947-66CF-4441-985E-C60EADA4A6E4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EDA6-80F1-4E75-9CD8-B8437A842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0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25719"/>
              </p:ext>
            </p:extLst>
          </p:nvPr>
        </p:nvGraphicFramePr>
        <p:xfrm>
          <a:off x="179512" y="332656"/>
          <a:ext cx="8784976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1" spc="1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kk-KZ" sz="13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1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ҚАЗАҚСТАН РЕСПУБЛИКАСЫНЫҢ БІЛІМ ЖӘНЕ ҒЫЛЫМ МИНИСТРЛІГІ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Ы. АЛТЫНСАРИН АТЫНДАҒЫ ҰЛТТЫҚ БІЛІМ АКАДЕМИЯСЫ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________________________________________________________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spc="1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И  НАУКИ РЕСПУБЛИКИ КАЗАХСТАН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 АКАДЕМИЯ  ОБРАЗОВАНИЯ  ИМ. И. АЛТЫНСАРИНА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1" spc="1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3" y="332953"/>
            <a:ext cx="1296144" cy="1367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6" descr="Описание: C:\Users\CRIO12\Desktop\new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52" y="479340"/>
            <a:ext cx="14192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54258"/>
              </p:ext>
            </p:extLst>
          </p:nvPr>
        </p:nvGraphicFramePr>
        <p:xfrm>
          <a:off x="1403648" y="3140968"/>
          <a:ext cx="625729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spc="1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САРАПТАМАЛЫҚ</a:t>
                      </a:r>
                      <a:r>
                        <a:rPr lang="ru-RU" sz="1600" spc="1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КЕҢЕС </a:t>
                      </a:r>
                      <a:r>
                        <a:rPr lang="ru-RU" sz="1600" spc="1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ТУРАЛЫ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spc="1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   ЭКСПЕРТНОМ    СОВЕТЕ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16776"/>
              </p:ext>
            </p:extLst>
          </p:nvPr>
        </p:nvGraphicFramePr>
        <p:xfrm>
          <a:off x="323528" y="77688"/>
          <a:ext cx="86409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latin typeface="Times New Roman" pitchFamily="18" charset="0"/>
                          <a:cs typeface="Times New Roman" pitchFamily="18" charset="0"/>
                        </a:rPr>
                        <a:t>Жарияланған мәселе бойынша жарияланымдардың тізімі мен көшірмелері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Список и копии публикаций по заявленной проблеме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240">
                <a:tc>
                  <a:txBody>
                    <a:bodyPr/>
                    <a:lstStyle/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kk-KZ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10072" t="18919" r="52682" b="18919"/>
          <a:stretch/>
        </p:blipFill>
        <p:spPr bwMode="auto">
          <a:xfrm>
            <a:off x="4860032" y="1124744"/>
            <a:ext cx="40324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772" y="6093296"/>
            <a:ext cx="8658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Әрбір бетке автор, ғалым хатшы қол қояды және мөрімен куәландырылады / Каждая страница подписывается автором, ученым секретарем и заверяется печатью.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7660" y="1102177"/>
            <a:ext cx="170993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Үлгі / Образец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4858" t="22641" r="57283" b="29717"/>
          <a:stretch/>
        </p:blipFill>
        <p:spPr bwMode="auto">
          <a:xfrm>
            <a:off x="467544" y="1124744"/>
            <a:ext cx="396044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7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A02EAC-B7D7-4451-B823-45B19ED06622}"/>
              </a:ext>
            </a:extLst>
          </p:cNvPr>
          <p:cNvSpPr/>
          <p:nvPr/>
        </p:nvSpPr>
        <p:spPr>
          <a:xfrm>
            <a:off x="683568" y="116632"/>
            <a:ext cx="7776864" cy="11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актіні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толтыруға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для заполнения акта о внедрении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9B94A-11EA-4DDD-91CC-BAFE8EC8A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26189" r="52362" b="30390"/>
          <a:stretch/>
        </p:blipFill>
        <p:spPr>
          <a:xfrm>
            <a:off x="179512" y="1316110"/>
            <a:ext cx="4248472" cy="52092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1E5C23-2C88-4FD9-A756-C8DD5BE5D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62" t="24788" r="13775" b="24788"/>
          <a:stretch/>
        </p:blipFill>
        <p:spPr>
          <a:xfrm>
            <a:off x="4716018" y="1331683"/>
            <a:ext cx="4104454" cy="51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08920"/>
            <a:ext cx="8064896" cy="156966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pt-B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Сайт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 nao.kz</a:t>
            </a:r>
            <a:b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kk-KZ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Е</a:t>
            </a:r>
            <a:r>
              <a:rPr lang="pt-B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-mail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 nao_2011@mail.ru</a:t>
            </a:r>
            <a:r>
              <a:rPr lang="kk-KZ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moldir_03_87@mail.ru</a:t>
            </a:r>
            <a:endParaRPr lang="kk-KZ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Жұмыс телефоны/Рабочий телефон: +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 (7172) 57-66-49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Ұялы телефон /Сотовый телефон: +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7 701 600 84 42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28060"/>
              </p:ext>
            </p:extLst>
          </p:nvPr>
        </p:nvGraphicFramePr>
        <p:xfrm>
          <a:off x="395536" y="1052736"/>
          <a:ext cx="80648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pPr algn="ctr"/>
                      <a:endParaRPr lang="kk-K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Назарларыңызға рақмет!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  <a:sym typeface="Roboto Condensed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  <a:sym typeface="Roboto Condensed"/>
                        </a:rPr>
                        <a:t>Спасибо за внимание!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0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87140"/>
              </p:ext>
            </p:extLst>
          </p:nvPr>
        </p:nvGraphicFramePr>
        <p:xfrm>
          <a:off x="1475656" y="1556792"/>
          <a:ext cx="625729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spc="1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 білім беру саласындағы Республикалық </a:t>
                      </a:r>
                      <a:b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оқу-әдістемелік кеңес жанындағы </a:t>
                      </a:r>
                      <a:b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Сараптамалық кеңесінде</a:t>
                      </a:r>
                      <a:r>
                        <a:rPr lang="ru-RU" sz="2000" spc="1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қарастыру үшін</a:t>
                      </a: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құжаттарды рәсімдеу нұсқаулығы 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spc="1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оформлению документов </a:t>
                      </a:r>
                      <a:b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рассмотрения на Экспертном совете</a:t>
                      </a:r>
                      <a:b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Республиканском учебно-методическом совете </a:t>
                      </a:r>
                      <a:b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среднего образования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75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504" y="29152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қадам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28562" y="404664"/>
            <a:ext cx="66967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Қазақстандық мұғалімдердің инновациялық педагогикалық тәжірибесінің материалдарын сараптау</a:t>
            </a:r>
          </a:p>
          <a:p>
            <a:pPr algn="ctr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__________________________________________________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Экспертиза материалов инновационного педагогического опыта казахстанских  учителей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2091316"/>
            <a:ext cx="2880320" cy="1193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Инновациялық педагогикалық тәжірибе материалдары</a:t>
            </a:r>
          </a:p>
          <a:p>
            <a:pPr algn="ctr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___________________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Материалы инновационной педагогической практики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3645024"/>
            <a:ext cx="2880320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Түрлі тапсырмалар жиынтығы, оқу құралдары т.б.</a:t>
            </a:r>
          </a:p>
          <a:p>
            <a:pPr algn="ctr"/>
            <a:r>
              <a:rPr lang="kk-KZ" sz="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наборы заданий, учебные пособия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32856"/>
            <a:ext cx="2088232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Инновациялық педагогикалық тәжірибе бір мұғалімнің авторлығымен болу қажет</a:t>
            </a:r>
          </a:p>
          <a:p>
            <a:pPr algn="ctr"/>
            <a:r>
              <a:rPr lang="kk-KZ" sz="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Автором  педагогического опыта должен быть один  учитель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323528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9542" y="2132856"/>
            <a:ext cx="2400890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Инновациялық педагогикалық тәжірибені дәлелдеу мақсатында жарық көрген жұмыстар болу керек</a:t>
            </a:r>
          </a:p>
          <a:p>
            <a:pPr algn="ctr"/>
            <a:r>
              <a:rPr lang="kk-KZ" sz="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подтверждения инновационного педагогического опыта должны быть опубликованы труды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228184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851920" y="1844824"/>
            <a:ext cx="576064" cy="24649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343050" y="2492896"/>
            <a:ext cx="428750" cy="36004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629143" y="2508130"/>
            <a:ext cx="428750" cy="36004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139952" y="3284984"/>
            <a:ext cx="288032" cy="360040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3577" y="4581128"/>
            <a:ext cx="2448272" cy="2115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Жұмыстар Облыстық сараптау кеңесінде қаралады!</a:t>
            </a:r>
          </a:p>
          <a:p>
            <a:pPr algn="ctr"/>
            <a:r>
              <a:rPr lang="kk-KZ" sz="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рассматриваются на Областном экспертном совете!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3528" y="452536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5210616"/>
            <a:ext cx="5832648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 білім беру саласындағы Республикалық оқу-әдістемелік кеңес жанындағы Сараптамалық кеңесіне дәлелденген авторлық жоба ретінде болу керек</a:t>
            </a:r>
          </a:p>
          <a:p>
            <a:pPr algn="ctr"/>
            <a:r>
              <a:rPr lang="kk-KZ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быть апробированным авторским проектом на Экспертный совет при Республиканском учебно-методическом совете в области среднего образования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8460432" y="50305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657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496" y="116632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7992"/>
            <a:ext cx="4856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  басқармаларының ұсынымы  / </a:t>
            </a:r>
          </a:p>
          <a:p>
            <a:pPr algn="ctr"/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Представление управлений образования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56084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Республикалық оқу-әдістемелік </a:t>
            </a:r>
          </a:p>
          <a:p>
            <a:pPr lvl="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кеңес жанындағы Сараптамалық кеңесінің</a:t>
            </a:r>
          </a:p>
          <a:p>
            <a:pPr lvl="8" algn="just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Төрайымы Ш.Т. Кариноваға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Ұсыным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    РОӘК-тің сараптамалық кеңесінің отырысына «Инклюзивті білім беруді жаңғырту» мәселесі (тақырыбы) бойынша М.М. Мированың педагогикалық жұмыс тәжірибесін қарастыруға ұсынамын.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Тиісті құжаттар қоса беріледі. Беттердің жалпы саны 56.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 Қолы, мөр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Мерзім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u="sng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u="sng" dirty="0">
                <a:latin typeface="Times New Roman" pitchFamily="18" charset="0"/>
                <a:cs typeface="Times New Roman" pitchFamily="18" charset="0"/>
              </a:rPr>
              <a:t>қаңтар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6713" y="3774519"/>
            <a:ext cx="756084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Председателю Экспертного совета </a:t>
            </a:r>
          </a:p>
          <a:p>
            <a:pPr lvl="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Республиканском учебно-методическом </a:t>
            </a:r>
          </a:p>
          <a:p>
            <a:pPr lvl="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совете Ш.Т. Кариновой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Представление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Представляю для рассмотрения на заседании Экспертного совета опыт педагогической работы М.М.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ировой по вопросу (теме) «Модернизация инклюзивного образования».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   Соответствующие документы прилагаются.  Общее количество страниц  56.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    Подпись, печать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Дата  «</a:t>
            </a:r>
            <a:r>
              <a:rPr lang="kk-KZ" sz="1400" u="sng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1400" u="sng" dirty="0"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kk-KZ" sz="1400" u="sng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864" y="5930696"/>
            <a:ext cx="88569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Білім басқармасының ұсынымы еркін түрде жазылады ББ басшысының қолымен және мөрмен расталуы керек / Представление управления образования оформляется в произвольной форме за подписью руководителя УО и заверяется печатью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4664" y="1402903"/>
            <a:ext cx="170993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Үлгі / Образец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0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496" y="-27384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7992"/>
            <a:ext cx="4248472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Облыстық сараптамалық кеңестің ұсынымы  / Рекомендация областного экспертного совета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38023"/>
            <a:ext cx="3528392" cy="1408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950" dirty="0">
                <a:latin typeface="Times New Roman" pitchFamily="18" charset="0"/>
                <a:cs typeface="Times New Roman" pitchFamily="18" charset="0"/>
              </a:rPr>
              <a:t>Ақмола обл. /Акмолинская обл.‎, Ақтөбе обл. / Актюбинская обл.‎, Алматы обл. / Алматинская обл.‎, Атырау обл. / Атырауская обл.‎, ШҚО /ВКО, БҚО /ЗКО‎, СҚО / СКО, Жамбыл обл. / Жамбылская обл., Қарағанды обл. / Карагандинская обл., Қостанай обл. / Костанайская обл., Қызылорда обл. / Кызылординская обл.‎, Маңғыстау обл. / Мангистауская обл.‎, Павлодар обл. / Павлодарская обл.‎, Түркістан обл. / Туркестанская обл., Шымкент қ. / г. Шымкекнт, Алматы қ. / г. Алматы, Нұр-Сұлтан қ. / г.Нур-Султан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882000"/>
            <a:ext cx="424847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kk-KZ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Қостанай облыстық сараптамалық кеңесі</a:t>
            </a:r>
          </a:p>
          <a:p>
            <a:pPr algn="ctr"/>
            <a:endParaRPr lang="kk-KZ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Облыстық сараптамалық кеңесінің</a:t>
            </a:r>
          </a:p>
          <a:p>
            <a:pPr algn="ctr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№10  ХАТТАМАСЫНАН КӨШІРМЕ</a:t>
            </a:r>
          </a:p>
          <a:p>
            <a:pPr algn="ctr"/>
            <a:endParaRPr lang="kk-KZ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2020 жыл 14 мамыр                                              Қостанай қ.</a:t>
            </a:r>
          </a:p>
          <a:p>
            <a:pPr algn="just"/>
            <a:endParaRPr lang="kk-KZ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             Облыстық сараптамалық кеңесіне қатысу туралы: </a:t>
            </a:r>
          </a:p>
          <a:p>
            <a:pPr algn="just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23 кеңес мүшелерінің 21-і қатысты.  Қатыса алмады: 1-і денсаулығына байланысты,  1-і Облыстық сараптамалық кеңеске арнайы шақыру бойынша қатысады.</a:t>
            </a:r>
          </a:p>
          <a:p>
            <a:pPr algn="just"/>
            <a:endParaRPr lang="kk-KZ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Күн тәртібі:</a:t>
            </a:r>
          </a:p>
          <a:p>
            <a:pPr algn="just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3. Әртүрлі мәселелер.</a:t>
            </a:r>
          </a:p>
          <a:p>
            <a:pPr algn="just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             3.1. РОӘК-тің сараптамалық кеңесінің отырысына 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нновациялық педагогикалық тәжірибе материалдарын ұсыну туралы.</a:t>
            </a:r>
          </a:p>
          <a:p>
            <a:pPr algn="just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000" i="1" dirty="0">
                <a:latin typeface="Times New Roman" pitchFamily="18" charset="0"/>
                <a:cs typeface="Times New Roman" pitchFamily="18" charset="0"/>
              </a:rPr>
              <a:t>Тыңдалды: </a:t>
            </a:r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РОӘК-тің сараптамалық кеңесінің отырысына қатысу үшін №777 жалпы білім беру мектебінде даярланған «Инклюзивті білім беруді жаңғырту» мәселесі (тақырыбы) бойынша жобасы. Жобаның жетекшісі – Мирова М.М., қазақ тілі пәнінің мұғалімі, магистр.</a:t>
            </a:r>
          </a:p>
          <a:p>
            <a:pPr algn="just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000" i="1" dirty="0">
                <a:latin typeface="Times New Roman" pitchFamily="18" charset="0"/>
                <a:cs typeface="Times New Roman" pitchFamily="18" charset="0"/>
              </a:rPr>
              <a:t>Сөз сөйлегендер: Облыстық сараптамалық </a:t>
            </a:r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кеңес мүшелері жобаны РОӘК-тің сараптамалық кеңеске ұсынуды бірауыздан қолдады.</a:t>
            </a:r>
          </a:p>
          <a:p>
            <a:pPr algn="just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Шешім: </a:t>
            </a:r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Қостанай облыстық сараптамалық кеңесі, №777 жалпы білім беру мектебінің қазақ тілі пәнінің мұғалімі, магистр Мирова М.М. дайындаған  «Инклюзивті білім беруді жаңғырту» мәселесі (тақырыбы) бойынша жобасы РОӘК-тің сараптамалық кеңесіе қатысу үшін ұсынылсын.</a:t>
            </a:r>
          </a:p>
          <a:p>
            <a:pPr algn="just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Қостанай облыстық сараптамалық  </a:t>
            </a:r>
          </a:p>
          <a:p>
            <a:pPr algn="just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 кеңесінің төрағасы                                                                  қолы</a:t>
            </a:r>
          </a:p>
          <a:p>
            <a:pPr algn="just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Хатшы                                                                                        қолы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7366" y="1277708"/>
            <a:ext cx="170993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Үлгі / Образец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615350"/>
            <a:ext cx="4680520" cy="4909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Костанайский областной экспертный совет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Областной экспертный  совет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ВЫПИСКА ИЗ ПРОТОКОЛА № 10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14 мая 2020 года                                       г. Костанай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 участии в Областном экспертном совете: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Приняли участие 21 из 23 членов методического совета. Не участвовали: 1-по состоянию здоровья, 1-по специальному приглашению.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Повестка дня: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3. Разные вопросы.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3.1. О предоставлении Материалов инновационной педагогической практики в Экспертный совет РУМС.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Слушали: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 по вопросу (теме) «Модернизация инклюзивного образования», подготовленный в общеобразовательной школе №777 для участия в заседании экспертного совета РУМС. Руководитель проекта – Мирова М.М., учитель казахского языка, магистр.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Выступили: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Члены экспертного совета единогласно поддержали представление проекта в Экспертный совет РУМС.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Рекомендовать для рассмотрения в Экспертном совете РУМС авторский проект «Модернизация инклюзивного образования», разработанный методическим советом Костанайской области, учителем казахского языка общеобразовательной школы №777, магистром Мировой М.М.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Председатель Костанайского 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областного экспертного совета                                    подпись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Секретарь                                                                         подпись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03" y="5848789"/>
            <a:ext cx="419926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Облыстық сараптамалық кеңестердің ұсынымдары төрағаның қолымен және мөрімен расталып, еркін түрде жазылады   / Рекомендации областных экспертных советов оформляются в произвольной форме за подписью предесдателя и должны быть заверены печатью</a:t>
            </a:r>
          </a:p>
        </p:txBody>
      </p:sp>
    </p:spTree>
    <p:extLst>
      <p:ext uri="{BB962C8B-B14F-4D97-AF65-F5344CB8AC3E}">
        <p14:creationId xmlns:p14="http://schemas.microsoft.com/office/powerpoint/2010/main" val="343357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496" y="116632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5514"/>
            <a:ext cx="748883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 мұғалімдерінің, ғалымдардың, білім басқармаларының мамандарының (әдіскерлерінің) оң пікірлері /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Положительные рецензии учителей школ, ученых, специалистов (методистов) управлений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20840"/>
            <a:ext cx="4320480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(авторлық бағдарламасына, концепцияға, ТСЖ бағдарламасына, даму бағдарламасына және т.б.)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ПІКІР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Білім беру ұйымы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Тақырыбы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dirty="0">
                <a:latin typeface="Times New Roman" pitchFamily="18" charset="0"/>
                <a:cs typeface="Times New Roman" pitchFamily="18" charset="0"/>
              </a:rPr>
              <a:t>1. Жұмыстың өзектілігі (тұжырымдамалар, бағдарламалар, зерттеу немесе тәжірибелік-эксперименттік жұмыс тақырыптары және т.б.)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Жұмыстың ғылыми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әдістемелік деңгейі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Жұмыстың жаңашылдық дәрежесі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білім беру жүйесінде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аймақ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шетелде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үйлесімділіктің болуы немесе болмауы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Жұмыстың ғылымилығы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Ішкі бірлікті бағалау және жұмыстың әдіснамалық негізінің сипаттамасы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логикалық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нәтижелердің әдіснамалық негіздермен өзара байланысы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қарама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қайшы еместігі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Әрбір нәтиженің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ғылыми жағдайдың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жұмыстың тұжырымдары мен қорытындыларының негізділігі мен дәйектілігінің дәрежесі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Жұмыстың практикалық маңыздылығы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8. Жұмыстың аралық және қорытынды нәтижелерін ұсыну формалары мен тәсілдері: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9. Ресімдеу талаптарына сәйкестігі. Жұмыстың мазмұны бойынша кемшіліктер мен ескертулер: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10. Жұмысты пайдалану бойынша қорытындылар мен ұсыныстар: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Рецензент: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Ұйымның атауы,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ғылыми дәрежесі,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ғылыми атағы көрсетілген лауазымы _____ ТАӘ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қолы, күні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65260"/>
            <a:ext cx="421196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РЕЦЕНЗИЯ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(авторскую программу, концепцию, программу ОЭР, программу развития, и т.п.)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Организации образования: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1.Актуальность работы (концепции, программы, темы исследования или опытно-экспериментальной работы и т. п.)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Научно-методический уровень работы: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Степень новизны работы  наличие или отсутствие аналогов в системе образования (города /района,  области, республики, за рубежом):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Научность работы: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Оценка внутреннего единства и характеристика методологической основы работы (логичность, взаимосвязь результатов с методологическими основами, непротиворечивость.)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6.Степень обоснованности и достоверности каждого результата, научного положения, выводов и заключений в работы.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Практическая значимость работы.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8. Формы и способы представления промежуточных и итоговых результатов работы: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9. Соответствие требованиям к оформлению. Недостатки и замечания по содержанию работы: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10. Выводы и рекомендации по использованию работы: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Рецензент: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Должность с указанием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наименования организации,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учёной степени, учёного звания _______________ Ф И.О.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подпись, дата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1088" y="1771454"/>
            <a:ext cx="170993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Үлгі / Образец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4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RIO12\AppData\Local\Temp\Rar$DIa0.007\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450" r="41120" b="84421"/>
          <a:stretch/>
        </p:blipFill>
        <p:spPr bwMode="auto">
          <a:xfrm>
            <a:off x="2195736" y="207866"/>
            <a:ext cx="871869" cy="91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251520" y="188640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201414"/>
            <a:ext cx="38339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Антиплагиат процедурасынан өту </a:t>
            </a:r>
          </a:p>
          <a:p>
            <a:pPr algn="ctr"/>
            <a:r>
              <a:rPr lang="kk-KZ" sz="1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</a:t>
            </a:r>
          </a:p>
          <a:p>
            <a:pPr algn="ctr"/>
            <a:endParaRPr lang="kk-KZ" sz="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Процедура антиплагиата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RIO12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88093" cy="14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236384"/>
            <a:ext cx="295232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Қарағанды қ./г. Караганда, Қызылорда қ./г.Кызылорда, Орал қ./г.Уральск, Тараз қ./г.Тараз, Алматы қ. /г.Алматы, Нұр-Сұлтан қ./ г.Нур-Султан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4739"/>
            <a:ext cx="864096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Ұлттық база: Ұлттық мемлекеттік ғылыми-техникалық сараптама орталығы / </a:t>
            </a:r>
          </a:p>
          <a:p>
            <a:pPr algn="ctr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Национальная база: Национальный центр государственной научно-технической экспертизы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79913" y="1124744"/>
            <a:ext cx="792088" cy="139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203" y="1855344"/>
            <a:ext cx="22694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Филиалдар/Филиалы</a:t>
            </a:r>
          </a:p>
        </p:txBody>
      </p:sp>
      <p:pic>
        <p:nvPicPr>
          <p:cNvPr id="15" name="Picture 2" descr="C:\Users\CRIO12\Downloads\Справка Сейдина М.З._page-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5"/>
          <a:stretch/>
        </p:blipFill>
        <p:spPr bwMode="auto">
          <a:xfrm>
            <a:off x="3203848" y="1855344"/>
            <a:ext cx="5688632" cy="1674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5471032" y="3135138"/>
            <a:ext cx="1709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Үлгі / Образец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9" y="3550657"/>
            <a:ext cx="56886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              «Ұлттық мемлекеттік ғылыми-техникалық сараптама орталығы» АҚ М.М. Мированың «Инклюзивті білім беруді жаңғырту» жұмысына «ҰМҒТСО» АҚ қорымен салыстырмалы-сәйкестендірілген талдау жүргізді / АО «Национальный центр государственной научно-технической экспертизы» провела сравнительно-унифицированный анализ работы М.М. Мировой «Модернизация инклюзивного образования» с фондом АО «НЦГНТЭ».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               Талдау нәтижесінде аталған «ҰМҒТСО» АҚ қорымен сәйкестігі айқындалмады / В результате анализа не выявлено соответствия данного фонда АО «НЦГНТЭ».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               Барлық мәліметтер «Антиплагиат» жүйесінің технологиясына сәйкес алынды. Толық мәліметтер алу үшін сарапшыны тартумен мұқият талдау жүргізу қажет болады / Все данные получены в соответствии с технологией системы «Антиплагиат». Для получения более подробной информации необходимо провести тщательный анализ с привлечением эксперта.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4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204864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66888"/>
              </p:ext>
            </p:extLst>
          </p:nvPr>
        </p:nvGraphicFramePr>
        <p:xfrm>
          <a:off x="571375" y="499213"/>
          <a:ext cx="8280920" cy="5018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Өтініш толтыру үлгісі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 заполнения заявления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Председателю РУМС в области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среднего образования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Ш.Т.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Кариновой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Мировой Молдир Махабатовны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адрес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Нур-Султан, пр. Мәңгілік Ел 9, д. 7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контактный телефон /электронная почта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+ 7 777 777 99 77  /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mira_MM@mail.ru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ЗАЯВЛЕНИЕ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Прошу рассмотреть на заседании экспертного совета РУМС  мой педагогический опыт работы  по проблеме (теме)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Модернизация инклюзивного образования»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Соответствующие документы прилагаются.  Общее количество страниц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Дата  «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                      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Подпись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Орта білім беру саласындағы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РОӘК төрайымы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Ш.Т. Кариноваға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Мұғалім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Мирова Мөлдір Махабатқызынан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мекенжай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Нұр-Сұлтан қ., Мәңгілік Ел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даңғылы 9,  7- үй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  байланыс телефоны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электрондық пошта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+ 7 777 777 99 77  /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mira_MM@mail.ru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cs typeface="Times New Roman" pitchFamily="18" charset="0"/>
                        </a:rPr>
                        <a:t>ӨТІНІШ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РОӘК-тің сараптамалық кеңесінің отырысында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«Инклюзивті білім беруді жаңғырту»</a:t>
                      </a:r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мәселесі (тақырыбы) бойынша педагогикалық жұмыс тәжірибемді қарастыруыңызды сұраймын.       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Тиісті құжаттар қоса беріледі. Беттердің жалпы саны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Мерзім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 «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   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маусым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Қолы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6064" y="5877272"/>
            <a:ext cx="8244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Өтініш қолмен жазылуы керек/ Заявление пишется собственноручно</a:t>
            </a:r>
          </a:p>
        </p:txBody>
      </p:sp>
      <p:sp>
        <p:nvSpPr>
          <p:cNvPr id="8" name="Овал 7"/>
          <p:cNvSpPr/>
          <p:nvPr/>
        </p:nvSpPr>
        <p:spPr>
          <a:xfrm>
            <a:off x="251520" y="332656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</p:spTree>
    <p:extLst>
      <p:ext uri="{BB962C8B-B14F-4D97-AF65-F5344CB8AC3E}">
        <p14:creationId xmlns:p14="http://schemas.microsoft.com/office/powerpoint/2010/main" val="15417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332656"/>
            <a:ext cx="11521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қадам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345762"/>
            <a:ext cx="4067944" cy="4693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 аттестационном деле педагога прилагаются следующие документы:</a:t>
            </a: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1)  заявление педагога (по соответствующей форме);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2) портфолио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на бумажном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электронном носителях (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флэш-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диске);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3) список и копии публикаций по заявленной проблеме;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4) справка Национального центра научно-технической информации по проверке диссертации на использование заявителем заимствованного материала без ссылки на автора и источник заимствования;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6) рецензии (2 рецензии – 1 – от педагога с ученой степенью доктора/кандидата по профилю,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от педагога-мастера или педагога высшей/первой категории другого региона);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7) Протокол заседания областного экспертного совета, подписанный председателем и секретарем и заверенный печатью;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9) копии дипломов о высшем и послевузовском образовании, приложений к ним (копии транскрипта);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10) личный листок, заверенный печатью основного места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9166" y="476672"/>
            <a:ext cx="416017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Құжаттар тізімі/Перечень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515" y="1340768"/>
            <a:ext cx="4356485" cy="5093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Педагогтың аттестаттау ісінде келесі құжаттар қоса беріледі:</a:t>
            </a: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1) педагогтың өтініші (тиісті түрде);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2) портфолио қағаз түрде және электрондық тасымалдағышта (флэш-дискіде);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3) жарияланған мәселе бойынша жарияланымдардың тізімі мен көшірмелері;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4) өтінім берушінің материалды алуда авторға және пайдалануда дереккөздерге сілтеме жасамай қолдануда диссертацияны тексеру жөніндегі Ұлттық ғылыми-техникалық ақпарат орталығының анықтамасы;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6) рецензиялар (2 рецензия – 1 – бейіні бойынша доктор/кандидат ғылыми дәрежесі  бар педагогтан, PhD, басқа аймақтың жоғары/бірінші санатты педагогтан немесе педагогтан);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7) облыстық сараптамалық кеңес отырысының төрағасы мен хатшысы қол қойған және мөрмен расталған хаттамасы;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9) жоғары және жоғары оқу орнынан кейінгі білімі туралы дипломдардың, оларға қосымшалардың көшірмелері (транскрипт көшірмелері);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10) кадр қызметінің негізгі жұмыс орны бойынша расталған жеке парағы.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59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1208</TotalTime>
  <Words>1614</Words>
  <Application>Microsoft Office PowerPoint</Application>
  <PresentationFormat>Экран (4:3)</PresentationFormat>
  <Paragraphs>279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CRIO12</dc:creator>
  <cp:lastModifiedBy>Пользователь</cp:lastModifiedBy>
  <cp:revision>85</cp:revision>
  <cp:lastPrinted>2020-06-17T07:39:03Z</cp:lastPrinted>
  <dcterms:created xsi:type="dcterms:W3CDTF">2020-06-16T05:32:18Z</dcterms:created>
  <dcterms:modified xsi:type="dcterms:W3CDTF">2020-09-28T16:21:41Z</dcterms:modified>
</cp:coreProperties>
</file>