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6" r:id="rId2"/>
    <p:sldId id="297" r:id="rId3"/>
    <p:sldId id="298" r:id="rId4"/>
    <p:sldId id="308" r:id="rId5"/>
    <p:sldId id="309" r:id="rId6"/>
    <p:sldId id="281" r:id="rId7"/>
    <p:sldId id="269" r:id="rId8"/>
    <p:sldId id="296" r:id="rId9"/>
    <p:sldId id="283" r:id="rId10"/>
    <p:sldId id="310" r:id="rId11"/>
    <p:sldId id="314" r:id="rId12"/>
    <p:sldId id="315" r:id="rId13"/>
    <p:sldId id="316" r:id="rId14"/>
    <p:sldId id="280" r:id="rId15"/>
    <p:sldId id="295" r:id="rId16"/>
    <p:sldId id="304" r:id="rId17"/>
    <p:sldId id="300" r:id="rId18"/>
    <p:sldId id="305" r:id="rId19"/>
    <p:sldId id="307" r:id="rId20"/>
    <p:sldId id="293" r:id="rId21"/>
    <p:sldId id="290" r:id="rId22"/>
    <p:sldId id="289" r:id="rId23"/>
    <p:sldId id="291" r:id="rId24"/>
    <p:sldId id="288" r:id="rId25"/>
    <p:sldId id="292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DEB"/>
    <a:srgbClr val="D2FCDF"/>
    <a:srgbClr val="F6E8CE"/>
    <a:srgbClr val="F2E3BC"/>
    <a:srgbClr val="FFF1C5"/>
    <a:srgbClr val="F8BE70"/>
    <a:srgbClr val="FFFF99"/>
    <a:srgbClr val="E8B252"/>
    <a:srgbClr val="3366FF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3" autoAdjust="0"/>
    <p:restoredTop sz="86364" autoAdjust="0"/>
  </p:normalViewPr>
  <p:slideViewPr>
    <p:cSldViewPr>
      <p:cViewPr>
        <p:scale>
          <a:sx n="80" d="100"/>
          <a:sy n="80" d="100"/>
        </p:scale>
        <p:origin x="-73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1C5D-20F4-4E4F-BD68-E11AB7FC171F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A6180-AD55-4C3B-9B04-5F5163583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Исходя из имеющихся проблемных вопросов предлагаются следующие подходы и пути решения: </a:t>
            </a:r>
          </a:p>
          <a:p>
            <a:pPr>
              <a:defRPr/>
            </a:pPr>
            <a:r>
              <a:rPr lang="ru-RU" dirty="0" smtClean="0"/>
              <a:t>1. дальнейшее расширение конкурентной среды в здравоохранении за счет увеличения частного сектора в оказании ГОБМП. А именно – доведение доли ГОБМП до 50% среди частных поставщиков, путем увеличения числа частных поставщиков, развития частной практики.</a:t>
            </a:r>
          </a:p>
          <a:p>
            <a:pPr>
              <a:defRPr/>
            </a:pPr>
            <a:r>
              <a:rPr lang="ru-RU" dirty="0" smtClean="0"/>
              <a:t>2. Внедрение корпоративного управления на уровне поставщиков медицинских услуг и развитие профессионального менеджмента здравоохранения путем реорганизации государственных медицинских организаций с внедрением корпоративного управления на уровне поставщиков медицинских услуг и подготовку профессиональных менеджеров здравоохранения.</a:t>
            </a:r>
          </a:p>
          <a:p>
            <a:pPr>
              <a:defRPr/>
            </a:pPr>
            <a:r>
              <a:rPr lang="ru-RU" dirty="0" smtClean="0"/>
              <a:t>3. Приватизация государственных медицинских организаций посредством: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прямой приватизации (тендер, аукцион, адресная продажа)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передачи в  доверительное управление с последующим выкупом.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172094" indent="-172094">
              <a:buFontTx/>
              <a:buChar char="-"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5C534-CB81-48F7-A246-9D695229EB3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9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Исходя из имеющихся проблемных вопросов предлагаются следующие подходы и пути решения: </a:t>
            </a:r>
          </a:p>
          <a:p>
            <a:pPr>
              <a:defRPr/>
            </a:pPr>
            <a:r>
              <a:rPr lang="ru-RU" dirty="0" smtClean="0"/>
              <a:t>1. дальнейшее расширение конкурентной среды в здравоохранении за счет увеличения частного сектора в оказании ГОБМП. А именно – доведение доли ГОБМП до 50% среди частных поставщиков, путем увеличения числа частных поставщиков, развития частной практики.</a:t>
            </a:r>
          </a:p>
          <a:p>
            <a:pPr>
              <a:defRPr/>
            </a:pPr>
            <a:r>
              <a:rPr lang="ru-RU" dirty="0" smtClean="0"/>
              <a:t>2. Внедрение корпоративного управления на уровне поставщиков медицинских услуг и развитие профессионального менеджмента здравоохранения путем реорганизации государственных медицинских организаций с внедрением корпоративного управления на уровне поставщиков медицинских услуг и подготовку профессиональных менеджеров здравоохранения.</a:t>
            </a:r>
          </a:p>
          <a:p>
            <a:pPr>
              <a:defRPr/>
            </a:pPr>
            <a:r>
              <a:rPr lang="ru-RU" dirty="0" smtClean="0"/>
              <a:t>3. Приватизация государственных медицинских организаций посредством: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прямой приватизации (тендер, аукцион, адресная продажа)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передачи в  доверительное управление с последующим выкупом.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172094" indent="-172094">
              <a:buFontTx/>
              <a:buChar char="-"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5C534-CB81-48F7-A246-9D695229EB3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9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Исходя из имеющихся проблемных вопросов предлагаются следующие подходы и пути решения: </a:t>
            </a:r>
          </a:p>
          <a:p>
            <a:pPr>
              <a:defRPr/>
            </a:pPr>
            <a:r>
              <a:rPr lang="ru-RU" dirty="0" smtClean="0"/>
              <a:t>1. дальнейшее расширение конкурентной среды в здравоохранении за счет увеличения частного сектора в оказании ГОБМП. А именно – доведение доли ГОБМП до 50% среди частных поставщиков, путем увеличения числа частных поставщиков, развития частной практики.</a:t>
            </a:r>
          </a:p>
          <a:p>
            <a:pPr>
              <a:defRPr/>
            </a:pPr>
            <a:r>
              <a:rPr lang="ru-RU" dirty="0" smtClean="0"/>
              <a:t>2. Внедрение корпоративного управления на уровне поставщиков медицинских услуг и развитие профессионального менеджмента здравоохранения путем реорганизации государственных медицинских организаций с внедрением корпоративного управления на уровне поставщиков медицинских услуг и подготовку профессиональных менеджеров здравоохранения.</a:t>
            </a:r>
          </a:p>
          <a:p>
            <a:pPr>
              <a:defRPr/>
            </a:pPr>
            <a:r>
              <a:rPr lang="ru-RU" dirty="0" smtClean="0"/>
              <a:t>3. Приватизация государственных медицинских организаций посредством: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прямой приватизации (тендер, аукцион, адресная продажа)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передачи в  доверительное управление с последующим выкупом.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172094" indent="-172094">
              <a:buFontTx/>
              <a:buChar char="-"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5C534-CB81-48F7-A246-9D695229EB33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9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Исходя из имеющихся проблемных вопросов предлагаются следующие подходы и пути решения: </a:t>
            </a:r>
          </a:p>
          <a:p>
            <a:pPr>
              <a:defRPr/>
            </a:pPr>
            <a:r>
              <a:rPr lang="ru-RU" dirty="0" smtClean="0"/>
              <a:t>1. дальнейшее расширение конкурентной среды в здравоохранении за счет увеличения частного сектора в оказании ГОБМП. А именно – доведение доли ГОБМП до 50% среди частных поставщиков, путем увеличения числа частных поставщиков, развития частной практики.</a:t>
            </a:r>
          </a:p>
          <a:p>
            <a:pPr>
              <a:defRPr/>
            </a:pPr>
            <a:r>
              <a:rPr lang="ru-RU" dirty="0" smtClean="0"/>
              <a:t>2. Внедрение корпоративного управления на уровне поставщиков медицинских услуг и развитие профессионального менеджмента здравоохранения путем реорганизации государственных медицинских организаций с внедрением корпоративного управления на уровне поставщиков медицинских услуг и подготовку профессиональных менеджеров здравоохранения.</a:t>
            </a:r>
          </a:p>
          <a:p>
            <a:pPr>
              <a:defRPr/>
            </a:pPr>
            <a:r>
              <a:rPr lang="ru-RU" dirty="0" smtClean="0"/>
              <a:t>3. Приватизация государственных медицинских организаций посредством: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прямой приватизации (тендер, аукцион, адресная продажа)</a:t>
            </a:r>
          </a:p>
          <a:p>
            <a:pPr marL="172094" indent="-172094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передачи в  доверительное управление с последующим выкупом.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172094" indent="-172094">
              <a:buFontTx/>
              <a:buChar char="-"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5C534-CB81-48F7-A246-9D695229EB33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9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D41AB8-2ACF-4D59-BC55-DE00A978EC8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1C106C-FB88-43AB-96B8-1C96E2B80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u\Desktop\2000px-Kazachst-n-pah-l-obr-zek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11565"/>
            <a:ext cx="6768752" cy="36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46" y="1453829"/>
            <a:ext cx="1060299" cy="7422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61" y="2196039"/>
            <a:ext cx="1512168" cy="10585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22492"/>
            <a:ext cx="1698684" cy="1189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031103" y="908720"/>
            <a:ext cx="6264696" cy="20621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ПОДПРОГРАММА</a:t>
            </a:r>
          </a:p>
          <a:p>
            <a:r>
              <a:rPr lang="kk-KZ" sz="32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ТӘРБИЕ ЖӘНЕ БІЛІМ</a:t>
            </a:r>
            <a:r>
              <a:rPr lang="kk-KZ" sz="32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»</a:t>
            </a:r>
          </a:p>
          <a:p>
            <a:r>
              <a:rPr lang="ru-RU" sz="3200" b="1" dirty="0">
                <a:solidFill>
                  <a:srgbClr val="0070C0"/>
                </a:solidFill>
                <a:latin typeface="Century Gothic" pitchFamily="34" charset="0"/>
              </a:rPr>
              <a:t>СПЕЦПРОЕКТА </a:t>
            </a:r>
          </a:p>
          <a:p>
            <a:r>
              <a:rPr lang="ru-RU" sz="3200" b="1" dirty="0">
                <a:solidFill>
                  <a:srgbClr val="0070C0"/>
                </a:solidFill>
                <a:latin typeface="Century Gothic" pitchFamily="34" charset="0"/>
              </a:rPr>
              <a:t>«ТУ</a:t>
            </a:r>
            <a:r>
              <a:rPr lang="kk-KZ" sz="3200" b="1" dirty="0">
                <a:solidFill>
                  <a:srgbClr val="0070C0"/>
                </a:solidFill>
                <a:latin typeface="Century Gothic" pitchFamily="34" charset="0"/>
              </a:rPr>
              <a:t>Ғ</a:t>
            </a:r>
            <a:r>
              <a:rPr lang="ru-RU" sz="3200" b="1" dirty="0">
                <a:solidFill>
                  <a:srgbClr val="0070C0"/>
                </a:solidFill>
                <a:latin typeface="Century Gothic" pitchFamily="34" charset="0"/>
              </a:rPr>
              <a:t>АН ЖЕР»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1103" y="116632"/>
            <a:ext cx="694672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Министерство образования и науки Республики Казахстан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7384"/>
            <a:ext cx="432048" cy="67139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*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17" y="1071521"/>
            <a:ext cx="643457" cy="4504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062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45303" y="4868136"/>
            <a:ext cx="3030904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latin typeface="Century Gothic" pitchFamily="34" charset="0"/>
              </a:rPr>
              <a:t> </a:t>
            </a:r>
            <a:endParaRPr lang="ru-RU" sz="1400" dirty="0">
              <a:latin typeface="Century Gothic" pitchFamily="34" charset="0"/>
            </a:endParaRPr>
          </a:p>
          <a:p>
            <a:pPr algn="ctr"/>
            <a:r>
              <a:rPr lang="kk-KZ" sz="1400" dirty="0">
                <a:latin typeface="Century Gothic" pitchFamily="34" charset="0"/>
              </a:rPr>
              <a:t>Доля обучающихся общеобразовательных школ, </a:t>
            </a:r>
            <a:r>
              <a:rPr lang="kk-KZ" sz="1400" dirty="0" smtClean="0">
                <a:latin typeface="Century Gothic" pitchFamily="34" charset="0"/>
              </a:rPr>
              <a:t>участвующих </a:t>
            </a:r>
            <a:r>
              <a:rPr lang="kk-KZ" sz="1400" dirty="0">
                <a:latin typeface="Century Gothic" pitchFamily="34" charset="0"/>
              </a:rPr>
              <a:t>в литературных и языковых мероприятиях:       </a:t>
            </a:r>
            <a:endParaRPr lang="kk-KZ" sz="1400" dirty="0" smtClean="0">
              <a:latin typeface="Century Gothic" pitchFamily="34" charset="0"/>
            </a:endParaRP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2022 году 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–20%,  </a:t>
            </a: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586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тыс. 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школьников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kk-KZ" sz="1400" dirty="0">
                <a:latin typeface="Century Gothic" pitchFamily="34" charset="0"/>
              </a:rPr>
              <a:t> 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87" y="3044879"/>
            <a:ext cx="2832487" cy="16004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endParaRPr lang="kk-KZ" sz="1400" dirty="0" smtClean="0">
              <a:latin typeface="Century Gothic" pitchFamily="34" charset="0"/>
            </a:endParaRPr>
          </a:p>
          <a:p>
            <a:pPr algn="ctr"/>
            <a:r>
              <a:rPr lang="kk-KZ" sz="1400" dirty="0" smtClean="0">
                <a:latin typeface="Century Gothic" pitchFamily="34" charset="0"/>
              </a:rPr>
              <a:t>Доля </a:t>
            </a:r>
            <a:r>
              <a:rPr lang="kk-KZ" sz="1400" dirty="0">
                <a:latin typeface="Century Gothic" pitchFamily="34" charset="0"/>
              </a:rPr>
              <a:t>обучающихся, вступивших в ряды Единой детско-юношеской организации «Жас ұлан</a:t>
            </a:r>
            <a:r>
              <a:rPr lang="kk-KZ" sz="1400" dirty="0" smtClean="0">
                <a:latin typeface="Century Gothic" pitchFamily="34" charset="0"/>
              </a:rPr>
              <a:t>»:</a:t>
            </a: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2022 году – 80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%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kk-KZ" sz="1400" dirty="0">
                <a:latin typeface="Century Gothic" pitchFamily="34" charset="0"/>
              </a:rPr>
              <a:t> 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03648" y="229531"/>
            <a:ext cx="6606480" cy="716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ИНДИКАТОРЫ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 БАЗОВОГО НАПРАВЛЕНИЯ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15213"/>
            <a:ext cx="2685178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latin typeface="Century Gothic" pitchFamily="34" charset="0"/>
              </a:rPr>
              <a:t> </a:t>
            </a:r>
            <a:endParaRPr lang="ru-RU" sz="1400" dirty="0">
              <a:latin typeface="Century Gothic" pitchFamily="34" charset="0"/>
            </a:endParaRPr>
          </a:p>
          <a:p>
            <a:pPr algn="ctr"/>
            <a:r>
              <a:rPr lang="kk-KZ" sz="1400" dirty="0">
                <a:latin typeface="Century Gothic" pitchFamily="34" charset="0"/>
              </a:rPr>
              <a:t>Доля обучающихся общеобразовательных школ, </a:t>
            </a:r>
            <a:r>
              <a:rPr lang="kk-KZ" sz="1400" dirty="0" smtClean="0">
                <a:latin typeface="Century Gothic" pitchFamily="34" charset="0"/>
              </a:rPr>
              <a:t>участвующих  </a:t>
            </a:r>
            <a:r>
              <a:rPr lang="kk-KZ" sz="1400" dirty="0">
                <a:latin typeface="Century Gothic" pitchFamily="34" charset="0"/>
              </a:rPr>
              <a:t>в конкурсах «Моя инициатива – моей Родине»: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к 2022 году 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–50%,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1,4 млн. человек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2012846"/>
            <a:ext cx="2830862" cy="20313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Century Gothic" pitchFamily="34" charset="0"/>
            </a:endParaRPr>
          </a:p>
          <a:p>
            <a:pPr algn="ctr"/>
            <a:r>
              <a:rPr lang="kk-KZ" sz="1400" dirty="0" smtClean="0">
                <a:latin typeface="Century Gothic" pitchFamily="34" charset="0"/>
              </a:rPr>
              <a:t>Доля обучающихся общеобразовательных школ, колледжей и ВУЗов, участвующих  в Параде детских и молодежных оркестров и ансамблей: </a:t>
            </a: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к 2022 году – 4%, </a:t>
            </a: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155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тыс. человек 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9"/>
          <p:cNvSpPr/>
          <p:nvPr/>
        </p:nvSpPr>
        <p:spPr>
          <a:xfrm>
            <a:off x="4344491" y="961467"/>
            <a:ext cx="4680520" cy="655664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Century Gothic" pitchFamily="34" charset="0"/>
              </a:rPr>
              <a:t>ОТАНЫМ - ТАҒДЫРЫМ</a:t>
            </a:r>
            <a:endParaRPr lang="ru-RU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Enu\Desktop\Boost-your-online-visibility-and-sa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13" y="2742135"/>
            <a:ext cx="2193831" cy="2144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5292080" y="4596526"/>
            <a:ext cx="3020085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latin typeface="Century Gothic" pitchFamily="34" charset="0"/>
              </a:rPr>
              <a:t> </a:t>
            </a:r>
            <a:endParaRPr lang="ru-RU" sz="1400" dirty="0">
              <a:latin typeface="Century Gothic" pitchFamily="34" charset="0"/>
            </a:endParaRPr>
          </a:p>
          <a:p>
            <a:pPr algn="ctr"/>
            <a:r>
              <a:rPr lang="kk-KZ" sz="1400" dirty="0">
                <a:latin typeface="Century Gothic" pitchFamily="34" charset="0"/>
              </a:rPr>
              <a:t>Доля обучающихся общеобразовательных школ, </a:t>
            </a:r>
            <a:r>
              <a:rPr lang="kk-KZ" sz="1400" dirty="0" smtClean="0">
                <a:latin typeface="Century Gothic" pitchFamily="34" charset="0"/>
              </a:rPr>
              <a:t>участвующих  </a:t>
            </a:r>
            <a:r>
              <a:rPr lang="kk-KZ" sz="1400" dirty="0">
                <a:latin typeface="Century Gothic" pitchFamily="34" charset="0"/>
              </a:rPr>
              <a:t>в конкурсах </a:t>
            </a:r>
            <a:r>
              <a:rPr lang="kk-KZ" sz="1400" dirty="0" smtClean="0">
                <a:latin typeface="Century Gothic" pitchFamily="34" charset="0"/>
              </a:rPr>
              <a:t> «</a:t>
            </a:r>
            <a:r>
              <a:rPr lang="kk-KZ" sz="1400" dirty="0">
                <a:latin typeface="Century Gothic" pitchFamily="34" charset="0"/>
              </a:rPr>
              <a:t>Моя инициатива – моей Родине»: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к 2022 году 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– 50%, </a:t>
            </a: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1,4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млн. человек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kk-KZ" sz="1400" dirty="0">
                <a:latin typeface="Century Gothic" pitchFamily="34" charset="0"/>
              </a:rPr>
              <a:t> 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187624" y="229531"/>
            <a:ext cx="6809506" cy="716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ИНДИКАТОРЫ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 БАЗОВОГО НАПРАВЛЕНИЯ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815768"/>
            <a:ext cx="332192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70C0"/>
                </a:solidFill>
                <a:latin typeface="Century Gothic" pitchFamily="34" charset="0"/>
              </a:rPr>
              <a:t> </a:t>
            </a:r>
            <a:endParaRPr lang="ru-RU" sz="1600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kk-KZ" sz="1600" dirty="0">
                <a:solidFill>
                  <a:srgbClr val="0070C0"/>
                </a:solidFill>
                <a:latin typeface="Century Gothic" pitchFamily="34" charset="0"/>
              </a:rPr>
              <a:t>Доля обучающихся общеобразовательных школ и колледжей, изучающих историю родного края на основе культурно-исторических памятников и исторических личностей местного масштаба с целью идентификации собственного национального кода врамках обязательного и дополнительного образования: </a:t>
            </a:r>
            <a:endParaRPr lang="kk-KZ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kk-KZ" sz="1600" i="1" dirty="0" smtClean="0">
                <a:solidFill>
                  <a:srgbClr val="C00000"/>
                </a:solidFill>
                <a:latin typeface="Century Gothic" pitchFamily="34" charset="0"/>
              </a:rPr>
              <a:t>до </a:t>
            </a:r>
            <a:r>
              <a:rPr lang="kk-KZ" sz="1600" i="1" dirty="0">
                <a:solidFill>
                  <a:srgbClr val="C00000"/>
                </a:solidFill>
                <a:latin typeface="Century Gothic" pitchFamily="34" charset="0"/>
              </a:rPr>
              <a:t>2022 года – 100</a:t>
            </a:r>
            <a:r>
              <a:rPr lang="kk-KZ" sz="1600" i="1" dirty="0" smtClean="0">
                <a:solidFill>
                  <a:srgbClr val="C00000"/>
                </a:solidFill>
                <a:latin typeface="Century Gothic" pitchFamily="34" charset="0"/>
              </a:rPr>
              <a:t>%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075" name="Picture 3" descr="C:\Users\Enu\Desktop\home.savings-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991409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5022252" y="1772816"/>
            <a:ext cx="297487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Century Gothic" pitchFamily="34" charset="0"/>
              </a:rPr>
              <a:t>Доля обучающихся, участвующих в реализации краеведческих проектов (экскурсии, экспедиции, маршруты, походы): </a:t>
            </a:r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до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2022 года </a:t>
            </a:r>
            <a:r>
              <a:rPr lang="kk-KZ" sz="1600" i="1" dirty="0">
                <a:solidFill>
                  <a:srgbClr val="C00000"/>
                </a:solidFill>
                <a:latin typeface="Century Gothic" pitchFamily="34" charset="0"/>
              </a:rPr>
              <a:t>–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 40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%</a:t>
            </a:r>
          </a:p>
          <a:p>
            <a:pPr algn="ctr"/>
            <a:endParaRPr lang="ru-RU" sz="1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9"/>
          <p:cNvSpPr/>
          <p:nvPr/>
        </p:nvSpPr>
        <p:spPr>
          <a:xfrm>
            <a:off x="3593157" y="945621"/>
            <a:ext cx="4403973" cy="655664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2800" b="1" dirty="0">
                <a:solidFill>
                  <a:srgbClr val="002060"/>
                </a:solidFill>
                <a:latin typeface="Century Gothic" pitchFamily="34" charset="0"/>
              </a:rPr>
              <a:t>ӨЛКЕТАНУ</a:t>
            </a:r>
            <a:endParaRPr lang="ru-RU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2252" y="4238168"/>
            <a:ext cx="300047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70C0"/>
                </a:solidFill>
                <a:latin typeface="Century Gothic" pitchFamily="34" charset="0"/>
              </a:rPr>
              <a:t> </a:t>
            </a:r>
            <a:endParaRPr lang="ru-RU" sz="1600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kk-KZ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kk-KZ" sz="1600" dirty="0" smtClean="0">
                <a:solidFill>
                  <a:srgbClr val="0070C0"/>
                </a:solidFill>
                <a:latin typeface="Century Gothic" pitchFamily="34" charset="0"/>
              </a:rPr>
              <a:t>Национальный </a:t>
            </a:r>
            <a:r>
              <a:rPr lang="kk-KZ" sz="1600" dirty="0">
                <a:solidFill>
                  <a:srgbClr val="0070C0"/>
                </a:solidFill>
                <a:latin typeface="Century Gothic" pitchFamily="34" charset="0"/>
              </a:rPr>
              <a:t>краеведческий 3</a:t>
            </a:r>
            <a:r>
              <a:rPr lang="en-US" sz="1600" dirty="0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ru-RU" sz="1600" dirty="0">
                <a:solidFill>
                  <a:srgbClr val="0070C0"/>
                </a:solidFill>
                <a:latin typeface="Century Gothic" pitchFamily="34" charset="0"/>
              </a:rPr>
              <a:t> музей. Количество уникальных просмотров: </a:t>
            </a:r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ежегодно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200 тыс. 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просмотров</a:t>
            </a:r>
            <a:endParaRPr lang="ru-RU" sz="1600" i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kk-KZ" sz="1600" dirty="0">
                <a:solidFill>
                  <a:srgbClr val="0070C0"/>
                </a:solidFill>
                <a:latin typeface="Century Gothic" pitchFamily="34" charset="0"/>
              </a:rPr>
              <a:t> </a:t>
            </a:r>
            <a:endParaRPr lang="ru-RU" sz="1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899592" y="229531"/>
            <a:ext cx="7200800" cy="716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ИНДИКАТОРЫ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 БАЗОВОГО НАПРАВЛЕНИЯ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62942"/>
            <a:ext cx="7992888" cy="2462213"/>
          </a:xfrm>
          <a:prstGeom prst="rect">
            <a:avLst/>
          </a:prstGeom>
          <a:solidFill>
            <a:srgbClr val="F6E8C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Доля обучающихся, получающих образование через реализацию проектов по обновленным учебным программам, направленным на повышение практикоориентированности и к</a:t>
            </a:r>
            <a:r>
              <a:rPr lang="ru-RU" sz="1400" dirty="0" err="1">
                <a:solidFill>
                  <a:srgbClr val="002060"/>
                </a:solidFill>
                <a:latin typeface="Century Gothic" pitchFamily="34" charset="0"/>
              </a:rPr>
              <a:t>онкурентоспособ</a:t>
            </a:r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ности в период выбора профессии: </a:t>
            </a: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2016-2017 учебный год – 100</a:t>
            </a:r>
            <a:r>
              <a:rPr lang="ru-RU" sz="1400" i="1" dirty="0">
                <a:solidFill>
                  <a:srgbClr val="C00000"/>
                </a:solidFill>
                <a:latin typeface="Century Gothic" pitchFamily="34" charset="0"/>
              </a:rPr>
              <a:t>%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обучающихся 1 классов;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2017-2018 – 100% обучающихся 2, 5, 7 классов; 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2018-2019 – 100% обучающихся 3, 6, 8, 10 классов; 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2019-2020 - 100% обучающихся 4, 9, 11 классов.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Охват – 2,9 млн. школьников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653136"/>
            <a:ext cx="2664296" cy="20313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Century Gothic" pitchFamily="34" charset="0"/>
              </a:rPr>
              <a:t>Доля </a:t>
            </a:r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обучающихся колледжей, демонстрирующих лучшие профессиональные навыки в областных, республиканских, международных конкурсах: </a:t>
            </a:r>
            <a:endParaRPr lang="kk-KZ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2022 году 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– 70%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9"/>
          <p:cNvSpPr/>
          <p:nvPr/>
        </p:nvSpPr>
        <p:spPr>
          <a:xfrm>
            <a:off x="4488507" y="945621"/>
            <a:ext cx="4403973" cy="655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2800" b="1" dirty="0">
                <a:solidFill>
                  <a:srgbClr val="002060"/>
                </a:solidFill>
                <a:latin typeface="Century Gothic" pitchFamily="34" charset="0"/>
              </a:rPr>
              <a:t>САНАЛЫ АЗАМАТ</a:t>
            </a:r>
            <a:endParaRPr lang="ru-RU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4696" y="3356992"/>
            <a:ext cx="2627784" cy="22467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Доля обучающихся колледжей, участвующих в реализации проектов в области высокотехнологичных методик и цифровых технологий: </a:t>
            </a:r>
            <a:endParaRPr lang="kk-KZ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до 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2022 года </a:t>
            </a:r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– 30%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endParaRPr lang="kk-KZ" sz="1400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077072"/>
            <a:ext cx="2592287" cy="2246769"/>
          </a:xfrm>
          <a:prstGeom prst="rect">
            <a:avLst/>
          </a:prstGeom>
          <a:solidFill>
            <a:srgbClr val="F6E8C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kk-KZ" sz="1400" dirty="0" smtClean="0">
                <a:solidFill>
                  <a:srgbClr val="002060"/>
                </a:solidFill>
                <a:latin typeface="Century Gothic" pitchFamily="34" charset="0"/>
              </a:rPr>
              <a:t>Доля </a:t>
            </a:r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обучающихся и родителей,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удовлетворенных качеством образования</a:t>
            </a:r>
            <a:r>
              <a:rPr lang="kk-KZ" sz="1400" dirty="0">
                <a:solidFill>
                  <a:srgbClr val="002060"/>
                </a:solidFill>
                <a:latin typeface="Century Gothic" pitchFamily="34" charset="0"/>
              </a:rPr>
              <a:t>, условиями для занятости детей во внеурочное время и подготовкой к выбору будущей профессии: </a:t>
            </a:r>
            <a:endParaRPr lang="kk-KZ" sz="1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kk-KZ" sz="14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ru-RU" sz="1400" i="1" dirty="0">
                <a:solidFill>
                  <a:srgbClr val="C00000"/>
                </a:solidFill>
                <a:latin typeface="Century Gothic" pitchFamily="34" charset="0"/>
              </a:rPr>
              <a:t>2022 году – 70</a:t>
            </a:r>
            <a:r>
              <a:rPr lang="ru-RU" sz="1400" i="1" dirty="0" smtClean="0">
                <a:solidFill>
                  <a:srgbClr val="C00000"/>
                </a:solidFill>
                <a:latin typeface="Century Gothic" pitchFamily="34" charset="0"/>
              </a:rPr>
              <a:t>%</a:t>
            </a:r>
            <a:r>
              <a:rPr lang="kk-KZ" sz="1400" i="1" dirty="0">
                <a:solidFill>
                  <a:srgbClr val="C00000"/>
                </a:solidFill>
                <a:latin typeface="Century Gothic" pitchFamily="34" charset="0"/>
              </a:rPr>
              <a:t> </a:t>
            </a:r>
            <a:endParaRPr 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053" name="Picture 5" descr="C:\Users\Enu\Desktop\157511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72" y="650331"/>
            <a:ext cx="1414016" cy="1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187624" y="229531"/>
            <a:ext cx="6809506" cy="716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ИНДИКАТОРЫ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 БАЗОВОГО НАПРАВЛЕНИЯ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44626"/>
            <a:ext cx="2817864" cy="2062103"/>
          </a:xfrm>
          <a:prstGeom prst="rect">
            <a:avLst/>
          </a:prstGeom>
          <a:solidFill>
            <a:srgbClr val="E3F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Доля 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обучающихся, участвующих в литературных конкурсах  на </a:t>
            </a:r>
            <a:r>
              <a:rPr lang="ru-RU" sz="1600" dirty="0" err="1">
                <a:solidFill>
                  <a:srgbClr val="002060"/>
                </a:solidFill>
                <a:latin typeface="Century Gothic" pitchFamily="34" charset="0"/>
              </a:rPr>
              <a:t>интернет-ресурсах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«Дети читают стихи», «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Лучшее аудио 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чтение», </a:t>
            </a:r>
            <a:endParaRPr lang="ru-RU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Лучшее видео чтение»: </a:t>
            </a:r>
            <a:endParaRPr lang="ru-RU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2022 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– 7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%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9"/>
          <p:cNvSpPr/>
          <p:nvPr/>
        </p:nvSpPr>
        <p:spPr>
          <a:xfrm>
            <a:off x="4139952" y="945621"/>
            <a:ext cx="4656661" cy="655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2800" b="1" dirty="0">
                <a:solidFill>
                  <a:srgbClr val="002060"/>
                </a:solidFill>
              </a:rPr>
              <a:t>КІТАП – БІЛІМ БУЛАҒЫ</a:t>
            </a:r>
            <a:endParaRPr lang="ru-RU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2003" y="4005064"/>
            <a:ext cx="3000477" cy="2308324"/>
          </a:xfrm>
          <a:prstGeom prst="rect">
            <a:avLst/>
          </a:prstGeom>
          <a:solidFill>
            <a:srgbClr val="E3F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Количество 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участников, состоящих в группах любителей чтения,</a:t>
            </a:r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 различных литературных сообществах в социальных сетях и популярных мессенджерах: </a:t>
            </a:r>
            <a:endParaRPr lang="kk-KZ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kk-KZ" sz="16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2022 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– 19 484 чел.</a:t>
            </a:r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5619" y="5171708"/>
            <a:ext cx="3000477" cy="1569660"/>
          </a:xfrm>
          <a:prstGeom prst="rect">
            <a:avLst/>
          </a:prstGeom>
          <a:solidFill>
            <a:srgbClr val="E3F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 Доля обучающихся, 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участвующих в конкурсах «Читающая школа», «Читающий колледж», «Читающий вуз»: </a:t>
            </a:r>
            <a:endParaRPr lang="ru-RU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2022 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–35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%</a:t>
            </a:r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0294" y="3625661"/>
            <a:ext cx="2817864" cy="1323439"/>
          </a:xfrm>
          <a:prstGeom prst="rect">
            <a:avLst/>
          </a:prstGeom>
          <a:solidFill>
            <a:srgbClr val="E3F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 Доля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библиотек школ и колледжей, оснащенных мультимедийным оборудованием: </a:t>
            </a:r>
            <a:endParaRPr lang="ru-RU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2022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год 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– 50%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1844824"/>
            <a:ext cx="2974878" cy="1815882"/>
          </a:xfrm>
          <a:prstGeom prst="rect">
            <a:avLst/>
          </a:prstGeom>
          <a:solidFill>
            <a:srgbClr val="E3F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itchFamily="34" charset="0"/>
              </a:rPr>
              <a:t>Организация </a:t>
            </a:r>
            <a:r>
              <a:rPr lang="kk-KZ" sz="1600" dirty="0">
                <a:solidFill>
                  <a:srgbClr val="002060"/>
                </a:solidFill>
                <a:latin typeface="Century Gothic" pitchFamily="34" charset="0"/>
              </a:rPr>
              <a:t>буккросингов - 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специальных мест по обмену книгами в организациях образования: </a:t>
            </a:r>
            <a:endParaRPr lang="ru-RU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к </a:t>
            </a:r>
            <a:r>
              <a:rPr lang="ru-RU" sz="1600" i="1" dirty="0">
                <a:solidFill>
                  <a:srgbClr val="C00000"/>
                </a:solidFill>
                <a:latin typeface="Century Gothic" pitchFamily="34" charset="0"/>
              </a:rPr>
              <a:t>2022 – 252 ед</a:t>
            </a:r>
            <a:r>
              <a:rPr lang="ru-RU" sz="1600" i="1" dirty="0" smtClean="0">
                <a:solidFill>
                  <a:srgbClr val="C00000"/>
                </a:solidFill>
                <a:latin typeface="Century Gothic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Enu\Desktop\child-reading-book_icon-icons.com_492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24" y="2962130"/>
            <a:ext cx="1918903" cy="19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/>
          <p:cNvSpPr/>
          <p:nvPr/>
        </p:nvSpPr>
        <p:spPr>
          <a:xfrm>
            <a:off x="2507004" y="3408574"/>
            <a:ext cx="752168" cy="844983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Айнала</a:t>
            </a:r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ға қара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3942" y="119487"/>
            <a:ext cx="6635369" cy="4291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АРХИТЕКТУРА ПОДПРОГРАММЫ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8" y="908721"/>
            <a:ext cx="2797137" cy="29109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САНАЛЫ АЗАМАТ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28061" y="1393088"/>
            <a:ext cx="830813" cy="1077513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Исследования уровня удовлетворенности качеством 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образования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82991" y="2116779"/>
            <a:ext cx="560658" cy="752188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Алтын қазына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309551" y="1896217"/>
            <a:ext cx="562787" cy="838032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Мир профессий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75" name="Прямая соединительная линия 74"/>
          <p:cNvCxnSpPr>
            <a:stCxn id="212" idx="1"/>
          </p:cNvCxnSpPr>
          <p:nvPr/>
        </p:nvCxnSpPr>
        <p:spPr>
          <a:xfrm>
            <a:off x="782991" y="2492873"/>
            <a:ext cx="24531" cy="100445"/>
          </a:xfrm>
          <a:prstGeom prst="line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904648" y="908720"/>
            <a:ext cx="2448270" cy="29109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ӨЛКЕТАНУ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5797" y="908721"/>
            <a:ext cx="2444554" cy="29109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ОТАНЫМ-ТАҒДЫРЫМ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40351" y="908721"/>
            <a:ext cx="1320469" cy="29109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КІТАП – БІЛІМ БУЛАҒЫ</a:t>
            </a:r>
            <a:endParaRPr lang="ru-RU" sz="11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26787" y="1548693"/>
            <a:ext cx="1534032" cy="3831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БУККРОСИНГ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43382" y="1947544"/>
            <a:ext cx="1117438" cy="4477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ЖАҚСЫ КІТАП – </a:t>
            </a:r>
          </a:p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ЖАН АЗИҒЫ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68278" y="2368759"/>
            <a:ext cx="792542" cy="4841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КІТАПХАНА - БІЛІМ ОРДАСЫ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78316" y="1867658"/>
            <a:ext cx="880856" cy="455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Алтын </a:t>
            </a:r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адам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01054" y="3622329"/>
            <a:ext cx="716691" cy="611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Табиғат бесігі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08947" y="1844824"/>
            <a:ext cx="709523" cy="625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Менің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Отаным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–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Қазақстан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59969" y="2510472"/>
            <a:ext cx="678116" cy="650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Тарих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мұрасы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09760" y="3014999"/>
            <a:ext cx="643595" cy="583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Ұлттық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қазына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98040" y="2057796"/>
            <a:ext cx="602475" cy="7951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Елімнің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шежерелі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байлығы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605204" y="3547439"/>
            <a:ext cx="856765" cy="706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Туған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жер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Туған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ел.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Туған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глобал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86241" y="3096122"/>
            <a:ext cx="899547" cy="489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Моя инициатива – моей Родине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625325" y="1986641"/>
            <a:ext cx="548257" cy="751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Сөз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тілдің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көркі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460810" y="2793551"/>
            <a:ext cx="919502" cy="385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Өрле, Қазақстан!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882154" y="2440349"/>
            <a:ext cx="767918" cy="305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Жас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ұлан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33227" y="545826"/>
            <a:ext cx="6662445" cy="362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4 базовых направления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9172" y="2505255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470953" y="2780928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848142" y="3056323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1256188" y="3301015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1642607" y="3562646"/>
            <a:ext cx="459462" cy="453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2047542" y="3814566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2771800" y="2306531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3131840" y="2564904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3524062" y="2823908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3956877" y="3084991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4354430" y="3329003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4737155" y="3598542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7409849" y="2337537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5292080" y="2457177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7808816" y="2593317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5637215" y="2771449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023559" y="2996287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8170854" y="2823908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6409822" y="3236367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6759178" y="3499040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7145742" y="3735705"/>
            <a:ext cx="45946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354908" y="1460967"/>
            <a:ext cx="4161308" cy="2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21 республиканский проект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07504" y="4663127"/>
            <a:ext cx="383018" cy="70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72644" y="4663127"/>
            <a:ext cx="383018" cy="70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850924" y="4663127"/>
            <a:ext cx="383018" cy="70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233942" y="4663127"/>
            <a:ext cx="383018" cy="70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616960" y="4670274"/>
            <a:ext cx="383018" cy="70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999978" y="4670274"/>
            <a:ext cx="383018" cy="70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743036" y="4663127"/>
            <a:ext cx="383018" cy="70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8176" y="4663127"/>
            <a:ext cx="383018" cy="70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486456" y="4663127"/>
            <a:ext cx="383018" cy="70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3869474" y="4663127"/>
            <a:ext cx="383018" cy="70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252492" y="4670274"/>
            <a:ext cx="383018" cy="70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4635510" y="4670274"/>
            <a:ext cx="383018" cy="70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320844" y="4663127"/>
            <a:ext cx="383018" cy="70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685984" y="4663127"/>
            <a:ext cx="383018" cy="70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6064264" y="4663127"/>
            <a:ext cx="383018" cy="70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6447282" y="4663127"/>
            <a:ext cx="383018" cy="70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6830300" y="4670274"/>
            <a:ext cx="383018" cy="70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213318" y="4670274"/>
            <a:ext cx="383018" cy="70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7887442" y="4663127"/>
            <a:ext cx="383018" cy="70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8270460" y="4670274"/>
            <a:ext cx="383018" cy="70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8653478" y="4670274"/>
            <a:ext cx="383018" cy="70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16 региональных </a:t>
            </a:r>
            <a:r>
              <a:rPr lang="ru-RU" sz="6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6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5" name="Стрелка вниз 264"/>
          <p:cNvSpPr/>
          <p:nvPr/>
        </p:nvSpPr>
        <p:spPr>
          <a:xfrm>
            <a:off x="567432" y="1199817"/>
            <a:ext cx="1552435" cy="19327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6" name="Стрелка вниз 265"/>
          <p:cNvSpPr/>
          <p:nvPr/>
        </p:nvSpPr>
        <p:spPr>
          <a:xfrm>
            <a:off x="3208948" y="1218479"/>
            <a:ext cx="1742779" cy="1746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7" name="Стрелка вниз 266"/>
          <p:cNvSpPr/>
          <p:nvPr/>
        </p:nvSpPr>
        <p:spPr>
          <a:xfrm>
            <a:off x="5676941" y="1199817"/>
            <a:ext cx="1522137" cy="19327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8" name="Стрелка вниз 267"/>
          <p:cNvSpPr/>
          <p:nvPr/>
        </p:nvSpPr>
        <p:spPr>
          <a:xfrm>
            <a:off x="7765912" y="1237141"/>
            <a:ext cx="1294908" cy="155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946211" y="4365104"/>
            <a:ext cx="5360421" cy="197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336 региональных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подпроектов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6" name="Стрелка вниз 285"/>
          <p:cNvSpPr/>
          <p:nvPr/>
        </p:nvSpPr>
        <p:spPr>
          <a:xfrm>
            <a:off x="395536" y="5857216"/>
            <a:ext cx="1552435" cy="3121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7" name="Стрелка вниз 286"/>
          <p:cNvSpPr/>
          <p:nvPr/>
        </p:nvSpPr>
        <p:spPr>
          <a:xfrm>
            <a:off x="3037052" y="5857216"/>
            <a:ext cx="1742779" cy="33084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8" name="Стрелка вниз 287"/>
          <p:cNvSpPr/>
          <p:nvPr/>
        </p:nvSpPr>
        <p:spPr>
          <a:xfrm>
            <a:off x="5505045" y="5857215"/>
            <a:ext cx="1522137" cy="3154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9" name="Стрелка вниз 288"/>
          <p:cNvSpPr/>
          <p:nvPr/>
        </p:nvSpPr>
        <p:spPr>
          <a:xfrm>
            <a:off x="7740351" y="5857215"/>
            <a:ext cx="1369072" cy="3399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539552" y="638132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1" name="Овал 290"/>
          <p:cNvSpPr/>
          <p:nvPr/>
        </p:nvSpPr>
        <p:spPr>
          <a:xfrm>
            <a:off x="848142" y="6269707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2" name="Овал 291"/>
          <p:cNvSpPr/>
          <p:nvPr/>
        </p:nvSpPr>
        <p:spPr>
          <a:xfrm>
            <a:off x="1870516" y="616348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3" name="Овал 292"/>
          <p:cNvSpPr/>
          <p:nvPr/>
        </p:nvSpPr>
        <p:spPr>
          <a:xfrm>
            <a:off x="318086" y="6452254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4" name="Овал 293"/>
          <p:cNvSpPr/>
          <p:nvPr/>
        </p:nvSpPr>
        <p:spPr>
          <a:xfrm>
            <a:off x="855662" y="6481797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5" name="Овал 294"/>
          <p:cNvSpPr/>
          <p:nvPr/>
        </p:nvSpPr>
        <p:spPr>
          <a:xfrm>
            <a:off x="1244952" y="6232123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6" name="Овал 295"/>
          <p:cNvSpPr/>
          <p:nvPr/>
        </p:nvSpPr>
        <p:spPr>
          <a:xfrm>
            <a:off x="1581646" y="628742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7" name="Овал 296"/>
          <p:cNvSpPr/>
          <p:nvPr/>
        </p:nvSpPr>
        <p:spPr>
          <a:xfrm>
            <a:off x="1642607" y="6516831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</a:endParaRPr>
          </a:p>
        </p:txBody>
      </p:sp>
      <p:sp>
        <p:nvSpPr>
          <p:cNvPr id="298" name="Овал 297"/>
          <p:cNvSpPr/>
          <p:nvPr/>
        </p:nvSpPr>
        <p:spPr>
          <a:xfrm>
            <a:off x="249487" y="6190052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9" name="Овал 298"/>
          <p:cNvSpPr/>
          <p:nvPr/>
        </p:nvSpPr>
        <p:spPr>
          <a:xfrm>
            <a:off x="3302596" y="636492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0" name="Овал 299"/>
          <p:cNvSpPr/>
          <p:nvPr/>
        </p:nvSpPr>
        <p:spPr>
          <a:xfrm>
            <a:off x="3069198" y="623623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1" name="Овал 300"/>
          <p:cNvSpPr/>
          <p:nvPr/>
        </p:nvSpPr>
        <p:spPr>
          <a:xfrm>
            <a:off x="1360180" y="654054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2" name="Овал 301"/>
          <p:cNvSpPr/>
          <p:nvPr/>
        </p:nvSpPr>
        <p:spPr>
          <a:xfrm>
            <a:off x="2958465" y="6465894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3" name="Овал 302"/>
          <p:cNvSpPr/>
          <p:nvPr/>
        </p:nvSpPr>
        <p:spPr>
          <a:xfrm>
            <a:off x="3773898" y="656383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2771800" y="6256916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5" name="Овал 304"/>
          <p:cNvSpPr/>
          <p:nvPr/>
        </p:nvSpPr>
        <p:spPr>
          <a:xfrm>
            <a:off x="3572005" y="623623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6" name="Овал 305"/>
          <p:cNvSpPr/>
          <p:nvPr/>
        </p:nvSpPr>
        <p:spPr>
          <a:xfrm>
            <a:off x="3918471" y="6287363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7" name="Овал 306"/>
          <p:cNvSpPr/>
          <p:nvPr/>
        </p:nvSpPr>
        <p:spPr>
          <a:xfrm>
            <a:off x="4072650" y="6565733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8" name="Овал 307"/>
          <p:cNvSpPr/>
          <p:nvPr/>
        </p:nvSpPr>
        <p:spPr>
          <a:xfrm>
            <a:off x="4588294" y="623275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9" name="Овал 308"/>
          <p:cNvSpPr/>
          <p:nvPr/>
        </p:nvSpPr>
        <p:spPr>
          <a:xfrm>
            <a:off x="3154803" y="6556786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0" name="Овал 309"/>
          <p:cNvSpPr/>
          <p:nvPr/>
        </p:nvSpPr>
        <p:spPr>
          <a:xfrm>
            <a:off x="4575074" y="653333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1" name="Овал 310"/>
          <p:cNvSpPr/>
          <p:nvPr/>
        </p:nvSpPr>
        <p:spPr>
          <a:xfrm>
            <a:off x="4307624" y="6269707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2" name="Овал 311"/>
          <p:cNvSpPr/>
          <p:nvPr/>
        </p:nvSpPr>
        <p:spPr>
          <a:xfrm>
            <a:off x="5873148" y="636949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3" name="Овал 312"/>
          <p:cNvSpPr/>
          <p:nvPr/>
        </p:nvSpPr>
        <p:spPr>
          <a:xfrm>
            <a:off x="5639750" y="6240792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4" name="Овал 313"/>
          <p:cNvSpPr/>
          <p:nvPr/>
        </p:nvSpPr>
        <p:spPr>
          <a:xfrm>
            <a:off x="6378290" y="6516831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5" name="Овал 314"/>
          <p:cNvSpPr/>
          <p:nvPr/>
        </p:nvSpPr>
        <p:spPr>
          <a:xfrm>
            <a:off x="6094614" y="656134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6" name="Овал 315"/>
          <p:cNvSpPr/>
          <p:nvPr/>
        </p:nvSpPr>
        <p:spPr>
          <a:xfrm>
            <a:off x="5342352" y="626147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7" name="Овал 316"/>
          <p:cNvSpPr/>
          <p:nvPr/>
        </p:nvSpPr>
        <p:spPr>
          <a:xfrm>
            <a:off x="6142557" y="6240792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8" name="Овал 317"/>
          <p:cNvSpPr/>
          <p:nvPr/>
        </p:nvSpPr>
        <p:spPr>
          <a:xfrm>
            <a:off x="6489023" y="6291925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9" name="Овал 318"/>
          <p:cNvSpPr/>
          <p:nvPr/>
        </p:nvSpPr>
        <p:spPr>
          <a:xfrm>
            <a:off x="6719567" y="6482494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0" name="Овал 319"/>
          <p:cNvSpPr/>
          <p:nvPr/>
        </p:nvSpPr>
        <p:spPr>
          <a:xfrm>
            <a:off x="7011711" y="6237312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1" name="Овал 320"/>
          <p:cNvSpPr/>
          <p:nvPr/>
        </p:nvSpPr>
        <p:spPr>
          <a:xfrm>
            <a:off x="5473465" y="6437926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2" name="Овал 321"/>
          <p:cNvSpPr/>
          <p:nvPr/>
        </p:nvSpPr>
        <p:spPr>
          <a:xfrm>
            <a:off x="6980017" y="6457721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3" name="Овал 322"/>
          <p:cNvSpPr/>
          <p:nvPr/>
        </p:nvSpPr>
        <p:spPr>
          <a:xfrm>
            <a:off x="6758551" y="6198231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4" name="Овал 323"/>
          <p:cNvSpPr/>
          <p:nvPr/>
        </p:nvSpPr>
        <p:spPr>
          <a:xfrm>
            <a:off x="7884368" y="625496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5" name="Овал 324"/>
          <p:cNvSpPr/>
          <p:nvPr/>
        </p:nvSpPr>
        <p:spPr>
          <a:xfrm>
            <a:off x="7921544" y="654593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6" name="Овал 325"/>
          <p:cNvSpPr/>
          <p:nvPr/>
        </p:nvSpPr>
        <p:spPr>
          <a:xfrm>
            <a:off x="8481586" y="6456816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7" name="Овал 326"/>
          <p:cNvSpPr/>
          <p:nvPr/>
        </p:nvSpPr>
        <p:spPr>
          <a:xfrm>
            <a:off x="8273521" y="6237312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8" name="Овал 327"/>
          <p:cNvSpPr/>
          <p:nvPr/>
        </p:nvSpPr>
        <p:spPr>
          <a:xfrm>
            <a:off x="8647087" y="623275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1835696" y="5517233"/>
            <a:ext cx="5473091" cy="25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651 региональное мероприятие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9" name="Овал 328"/>
          <p:cNvSpPr/>
          <p:nvPr/>
        </p:nvSpPr>
        <p:spPr>
          <a:xfrm>
            <a:off x="8094331" y="6388550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0" name="Овал 329"/>
          <p:cNvSpPr/>
          <p:nvPr/>
        </p:nvSpPr>
        <p:spPr>
          <a:xfrm>
            <a:off x="8302633" y="657398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1" name="Овал 330"/>
          <p:cNvSpPr/>
          <p:nvPr/>
        </p:nvSpPr>
        <p:spPr>
          <a:xfrm>
            <a:off x="8757820" y="6457721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2" name="Овал 331"/>
          <p:cNvSpPr/>
          <p:nvPr/>
        </p:nvSpPr>
        <p:spPr>
          <a:xfrm>
            <a:off x="1439710" y="636492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3" name="Овал 332"/>
          <p:cNvSpPr/>
          <p:nvPr/>
        </p:nvSpPr>
        <p:spPr>
          <a:xfrm>
            <a:off x="1134219" y="6437926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4" name="Овал 333"/>
          <p:cNvSpPr/>
          <p:nvPr/>
        </p:nvSpPr>
        <p:spPr>
          <a:xfrm>
            <a:off x="4296402" y="6472919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5" name="Овал 334"/>
          <p:cNvSpPr/>
          <p:nvPr/>
        </p:nvSpPr>
        <p:spPr>
          <a:xfrm>
            <a:off x="3506903" y="6477458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6" name="Овал 335"/>
          <p:cNvSpPr/>
          <p:nvPr/>
        </p:nvSpPr>
        <p:spPr>
          <a:xfrm>
            <a:off x="5743704" y="6531113"/>
            <a:ext cx="22146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36518" y="1963259"/>
            <a:ext cx="1052505" cy="4694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Исследование уровня воспитанности обучающихся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000721" y="2748058"/>
            <a:ext cx="664753" cy="929836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Первый шаг к великим изобретениям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322908" y="2773841"/>
            <a:ext cx="738942" cy="482316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Дарындар елі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067731" y="-1"/>
            <a:ext cx="2673590" cy="43511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САНАЛЫ АЗАМАТ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5102888" y="5012317"/>
            <a:ext cx="1049123" cy="870039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Первый шаг к великим изобретениям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5133067" y="5980829"/>
            <a:ext cx="1018944" cy="767088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Айнала</a:t>
            </a:r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ға қара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5067730" y="961879"/>
            <a:ext cx="1001380" cy="882946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Исследования уровня удовлетворенности качеством 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образования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5076344" y="3041054"/>
            <a:ext cx="1022833" cy="830385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Алтын қазына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5067729" y="435112"/>
            <a:ext cx="2673591" cy="43067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Поддержка в выборе профессии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076344" y="4043233"/>
            <a:ext cx="1034717" cy="797288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Дарындар елі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5066082" y="1969991"/>
            <a:ext cx="1018086" cy="915916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Мир профессий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69110" y="965901"/>
            <a:ext cx="1648137" cy="87892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k-KZ" sz="800" dirty="0" smtClean="0">
              <a:solidFill>
                <a:srgbClr val="002060"/>
              </a:solidFill>
              <a:latin typeface="Century Gothic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ctr"/>
            <a:r>
              <a:rPr lang="kk-KZ" sz="800" dirty="0" smtClean="0">
                <a:solidFill>
                  <a:srgbClr val="002060"/>
                </a:solidFill>
                <a:latin typeface="Century Gothic" pitchFamily="34" charset="0"/>
                <a:ea typeface="Times New Roman" panose="02020603050405020304" pitchFamily="18" charset="0"/>
                <a:cs typeface="Arial" pitchFamily="34" charset="0"/>
              </a:rPr>
              <a:t>Разработка </a:t>
            </a:r>
            <a:r>
              <a:rPr lang="kk-KZ" sz="800" dirty="0">
                <a:solidFill>
                  <a:srgbClr val="002060"/>
                </a:solidFill>
                <a:latin typeface="Century Gothic" pitchFamily="34" charset="0"/>
                <a:ea typeface="Times New Roman" panose="02020603050405020304" pitchFamily="18" charset="0"/>
                <a:cs typeface="Arial" pitchFamily="34" charset="0"/>
              </a:rPr>
              <a:t>методики исследования и определение уровня </a:t>
            </a:r>
            <a:r>
              <a:rPr lang="kk-KZ" sz="800" dirty="0" smtClean="0">
                <a:solidFill>
                  <a:srgbClr val="002060"/>
                </a:solidFill>
                <a:latin typeface="Century Gothic" pitchFamily="34" charset="0"/>
                <a:ea typeface="Times New Roman" panose="02020603050405020304" pitchFamily="18" charset="0"/>
                <a:cs typeface="Arial" pitchFamily="34" charset="0"/>
              </a:rPr>
              <a:t>удовлетворенности качеством образования</a:t>
            </a:r>
          </a:p>
          <a:p>
            <a:pPr lvl="0" algn="ctr"/>
            <a:r>
              <a:rPr lang="kk-KZ" sz="800" dirty="0" smtClean="0">
                <a:solidFill>
                  <a:srgbClr val="002060"/>
                </a:solidFill>
                <a:latin typeface="Century Gothic" pitchFamily="34" charset="0"/>
                <a:ea typeface="Times New Roman" panose="02020603050405020304" pitchFamily="18" charset="0"/>
                <a:cs typeface="Arial" pitchFamily="34" charset="0"/>
              </a:rPr>
              <a:t>Соцопрос 3 млн. человек (родители и обуч.)</a:t>
            </a:r>
            <a:endParaRPr lang="kk-KZ" sz="800" dirty="0">
              <a:solidFill>
                <a:srgbClr val="002060"/>
              </a:solidFill>
              <a:latin typeface="Century Gothic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ctr"/>
            <a:endParaRPr lang="ru-RU" sz="800" dirty="0">
              <a:solidFill>
                <a:srgbClr val="002060"/>
              </a:solidFill>
              <a:latin typeface="Century Gothic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99177" y="2056155"/>
            <a:ext cx="1618070" cy="82400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Региональные и республиканские форумы «Мир профессий». </a:t>
            </a:r>
          </a:p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Охват  к 2022 году – 65% - 1,9 млн. детей</a:t>
            </a:r>
            <a:endParaRPr lang="ru-RU" sz="800" b="1" u="sng" dirty="0">
              <a:solidFill>
                <a:srgbClr val="002060"/>
              </a:solidFill>
              <a:latin typeface="Century Gothic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11061" y="3053631"/>
            <a:ext cx="1606186" cy="80571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Выставки и конкурсы 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декоративно-прикладного творчества. 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Охват к 2022 году – 9% -  250 тысяч обучающихся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75" name="Прямая соединительная линия 74"/>
          <p:cNvCxnSpPr>
            <a:stCxn id="212" idx="1"/>
          </p:cNvCxnSpPr>
          <p:nvPr/>
        </p:nvCxnSpPr>
        <p:spPr>
          <a:xfrm flipH="1">
            <a:off x="5059114" y="3456247"/>
            <a:ext cx="17230" cy="81612"/>
          </a:xfrm>
          <a:prstGeom prst="line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134210" y="4051149"/>
            <a:ext cx="1607110" cy="7987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Театральные и музыкальные  конкурсы и фестивали.</a:t>
            </a:r>
          </a:p>
          <a:p>
            <a:pPr algn="ctr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Охват – 7% - 203 тысячи обучающихся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146694" y="5020046"/>
            <a:ext cx="1594625" cy="86231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Робототехника и  изобретательство .</a:t>
            </a:r>
          </a:p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Охват </a:t>
            </a:r>
            <a:r>
              <a:rPr lang="ru-RU" sz="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– 7% - 203 тысячи обучающихся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165902" y="5980829"/>
            <a:ext cx="1575417" cy="767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Проект «Одна неделя в ауле, в городе»</a:t>
            </a:r>
          </a:p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imes New Roman" panose="02020603050405020304" pitchFamily="18" charset="0"/>
                <a:cs typeface="Arial" pitchFamily="34" charset="0"/>
              </a:rPr>
              <a:t>Охват – 5% - 145 тыс. 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6868" y="0"/>
            <a:ext cx="2072060" cy="43511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ӨЛКЕТАНУ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55776" y="0"/>
            <a:ext cx="2176063" cy="43511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ОТАНЫМ-ТАҒДЫРЫМ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95095" y="-1"/>
            <a:ext cx="1248905" cy="69965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КІТАП – БІЛІМ БУЛАҒЫ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6869" y="436646"/>
            <a:ext cx="2072060" cy="42914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Краеведение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2460" y="405513"/>
            <a:ext cx="2159379" cy="4374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Патриотическое </a:t>
            </a:r>
            <a:endParaRPr lang="kk-KZ" sz="12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95095" y="728437"/>
            <a:ext cx="1272314" cy="5324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Пропаганда чтения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19087" y="1440945"/>
            <a:ext cx="1248042" cy="3614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БУККРОСИНГ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367877" y="4348205"/>
            <a:ext cx="0" cy="126"/>
          </a:xfrm>
          <a:prstGeom prst="line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912424" y="3024323"/>
            <a:ext cx="1219285" cy="50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ЖАҚСЫ КІТАП – </a:t>
            </a:r>
          </a:p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ЖАН АЗИҒЫ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42497" y="5066043"/>
            <a:ext cx="1201503" cy="553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КІТАПХАНА - БІЛІМ ОРДАСЫ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06721" y="3555861"/>
            <a:ext cx="1213339" cy="128465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Конкурсы «Лучшее аудио чтение», «Читающая школа», «Читающий колледж» и другие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 2022 г – 700 тысяч аудио записей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Кол-во организаций - 2500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12425" y="1802362"/>
            <a:ext cx="1246106" cy="105057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Организация 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буккросингов</a:t>
            </a:r>
            <a:endParaRPr lang="ru-RU" sz="800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 2022 – 280 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буккросингов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Охват – 15% - 435 тысяч обучающихся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42497" y="5619139"/>
            <a:ext cx="1203719" cy="115051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снащение </a:t>
            </a:r>
            <a:r>
              <a:rPr lang="ru-RU" sz="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библиотек 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мультимедийным оборудование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 2022 году – 4000 школьных библиотек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6867" y="1021077"/>
            <a:ext cx="893965" cy="823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Алтын </a:t>
            </a:r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адам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3753" y="5020046"/>
            <a:ext cx="879449" cy="86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Табиғат бесігі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3189" y="4074214"/>
            <a:ext cx="880013" cy="779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Менің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Отаным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–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Қазақстан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939" y="5980827"/>
            <a:ext cx="872263" cy="788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Тарих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мұрасы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7777" y="1917564"/>
            <a:ext cx="911659" cy="980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Ұлттық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қазына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5526" y="3079440"/>
            <a:ext cx="903910" cy="79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Елімнің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шежерелі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байлығы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10832" y="994681"/>
            <a:ext cx="1194768" cy="82374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Внедрение предмета «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Креведение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» (20 часов по 4 предметам). Охват 100% 5-7 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кл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93325" y="5014705"/>
            <a:ext cx="1212275" cy="86765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Слеты экологов и натуралистов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– 3,5% - 100 тысяч обучающихся 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79956" y="4051148"/>
            <a:ext cx="1208972" cy="82576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Слеты юных краеведов и туристов</a:t>
            </a:r>
          </a:p>
          <a:p>
            <a:pPr algn="ctr"/>
            <a:r>
              <a:rPr lang="kk-KZ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10% - 300 тысяч.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19436" y="1936440"/>
            <a:ext cx="1189869" cy="98850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Создание 16 учебников «Краеведение». Краеведческая работа 30 тысяч педагогов.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Съезд историков и ученых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12834" y="3092193"/>
            <a:ext cx="1203071" cy="7805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Исследовательские экспедиции школьников.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Ежегодно 1500 ежегодно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87492" y="5980829"/>
            <a:ext cx="1218108" cy="7888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Интеллектуальные конкурсы юных историков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– 38% - 1,1 млн.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591793" y="5980829"/>
            <a:ext cx="984481" cy="788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Туған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жер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Туған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ел.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Туған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глобал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591793" y="5011809"/>
            <a:ext cx="984481" cy="8705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Моя инициатива – моей Родине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595605" y="981511"/>
            <a:ext cx="938189" cy="85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Исследова</a:t>
            </a:r>
            <a:endParaRPr lang="ru-RU" sz="800" b="1" dirty="0" smtClean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ние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уровня 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гражданского самосознания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579983" y="3090692"/>
            <a:ext cx="953810" cy="782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Сөз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тілдің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көркі</a:t>
            </a:r>
            <a:r>
              <a:rPr lang="ru-RU" sz="800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71655" y="4034707"/>
            <a:ext cx="962138" cy="815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Өрле, Қазақстан!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579983" y="1957927"/>
            <a:ext cx="959005" cy="9406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Жас</a:t>
            </a:r>
            <a:r>
              <a:rPr lang="ru-RU" sz="8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ұлан</a:t>
            </a:r>
            <a:endParaRPr lang="ru-RU" sz="800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573930" y="5980829"/>
            <a:ext cx="1157910" cy="7888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Симпозиумы, конференции педагогов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– 50 тысяч ежегодно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81628" y="5014706"/>
            <a:ext cx="1134744" cy="86765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Олимпиады по предметам Охват – 50% - 1,5 тысяч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533794" y="964094"/>
            <a:ext cx="1198045" cy="88073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Разработка методики.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Соцопрос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– 10% - 300 тысяч ежегодно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49259" y="4031075"/>
            <a:ext cx="1167113" cy="80944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Парад оркестров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к 2022 г.  35% - 1 млн.  человек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549258" y="1969990"/>
            <a:ext cx="1141207" cy="91017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Переформатирование  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«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Жас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 улан». Скаутское движение.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– 69% - 2,0 млн.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538988" y="3082312"/>
            <a:ext cx="1151478" cy="78625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Литературные чтения (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Абайские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, 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Сатпаевские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, </a:t>
            </a:r>
            <a:r>
              <a:rPr lang="ru-RU" sz="800" dirty="0" err="1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Магжанские</a:t>
            </a:r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Охват к 2022 г.  14% - 400 тыс.</a:t>
            </a:r>
            <a:endParaRPr lang="ru-RU" sz="8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15816" y="2090870"/>
            <a:ext cx="5976664" cy="38584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marL="318794" indent="-318794">
              <a:buAutoNum type="arabicPeriod"/>
            </a:pPr>
            <a:r>
              <a:rPr lang="kk-KZ" sz="2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«Исследование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 уровня </a:t>
            </a:r>
            <a:r>
              <a:rPr lang="kk-KZ" sz="2400" dirty="0" smtClean="0">
                <a:solidFill>
                  <a:srgbClr val="002060"/>
                </a:solidFill>
                <a:latin typeface="Century Gothic" pitchFamily="34" charset="0"/>
              </a:rPr>
              <a:t>гражданского самосознания и 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национальной и</a:t>
            </a:r>
            <a:r>
              <a:rPr lang="kk-KZ" sz="2400" dirty="0" smtClean="0">
                <a:solidFill>
                  <a:srgbClr val="002060"/>
                </a:solidFill>
                <a:latin typeface="Century Gothic" pitchFamily="34" charset="0"/>
              </a:rPr>
              <a:t>дентичности 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обучающихся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Детско-юношеское движение </a:t>
            </a:r>
            <a:endParaRPr lang="ru-RU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18794" indent="-318794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Сөз – тілдің қөркі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Өрле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Қазақстан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!»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Дарынды ұрпақ – ел болашағы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Туған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жер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Туған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ел. 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Туған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глобал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kk-KZ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2915816" y="1289749"/>
            <a:ext cx="5976663" cy="588191"/>
          </a:xfrm>
          <a:prstGeom prst="chevron">
            <a:avLst>
              <a:gd name="adj" fmla="val 66664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Century Gothic" pitchFamily="34" charset="0"/>
              </a:rPr>
              <a:t>Республиканские проекты 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971599" y="6246195"/>
            <a:ext cx="7920879" cy="411833"/>
          </a:xfrm>
          <a:prstGeom prst="chevron">
            <a:avLst>
              <a:gd name="adj" fmla="val 66664"/>
            </a:avLst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Запуск -  сентябрь  2017 года</a:t>
            </a:r>
            <a:endParaRPr lang="de-DE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96512" y="3191842"/>
            <a:ext cx="2042021" cy="153330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6 проектов</a:t>
            </a:r>
          </a:p>
        </p:txBody>
      </p:sp>
      <p:sp>
        <p:nvSpPr>
          <p:cNvPr id="12" name="Прямоугольник 9"/>
          <p:cNvSpPr/>
          <p:nvPr/>
        </p:nvSpPr>
        <p:spPr>
          <a:xfrm>
            <a:off x="1979712" y="221479"/>
            <a:ext cx="5904656" cy="65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Century Gothic" pitchFamily="34" charset="0"/>
              </a:rPr>
              <a:t>ОТАНЫМ - ТАҒДЫРЫМ</a:t>
            </a:r>
            <a:endParaRPr lang="ru-RU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7"/>
          <p:cNvSpPr/>
          <p:nvPr/>
        </p:nvSpPr>
        <p:spPr>
          <a:xfrm>
            <a:off x="1187625" y="221479"/>
            <a:ext cx="581904" cy="6447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>
              <a:defRPr/>
            </a:pPr>
            <a:r>
              <a:rPr lang="kk-KZ" sz="2500" b="1" dirty="0" smtClean="0">
                <a:solidFill>
                  <a:srgbClr val="002060"/>
                </a:solidFill>
                <a:latin typeface="Century Gothic" pitchFamily="34" charset="0"/>
              </a:rPr>
              <a:t>1</a:t>
            </a:r>
            <a:endParaRPr lang="ru-RU" sz="25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2" y="1498841"/>
            <a:ext cx="1715248" cy="11840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8655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15816" y="2090870"/>
            <a:ext cx="5976664" cy="35029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Менің Отаным – Қазақстан»</a:t>
            </a:r>
          </a:p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Елімнің шежерелі байлығы»</a:t>
            </a:r>
          </a:p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Тарих мұрасы»</a:t>
            </a:r>
          </a:p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Ұлттық қазына»</a:t>
            </a:r>
          </a:p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Алтын адам»</a:t>
            </a:r>
          </a:p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«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Табиғат бесігі»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2915817" y="1289749"/>
            <a:ext cx="4896544" cy="588191"/>
          </a:xfrm>
          <a:prstGeom prst="chevron">
            <a:avLst>
              <a:gd name="adj" fmla="val 66664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1700" b="1" dirty="0">
                <a:solidFill>
                  <a:srgbClr val="0070C0"/>
                </a:solidFill>
                <a:latin typeface="Century Gothic" pitchFamily="34" charset="0"/>
              </a:rPr>
              <a:t>Республиканские проекты 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971599" y="6246195"/>
            <a:ext cx="7920879" cy="411833"/>
          </a:xfrm>
          <a:prstGeom prst="chevron">
            <a:avLst>
              <a:gd name="adj" fmla="val 66664"/>
            </a:avLst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Запуск -  сентябрь  2017 года</a:t>
            </a:r>
            <a:endParaRPr lang="de-DE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96512" y="3119834"/>
            <a:ext cx="2042021" cy="153330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6 проектов</a:t>
            </a:r>
          </a:p>
        </p:txBody>
      </p:sp>
      <p:sp>
        <p:nvSpPr>
          <p:cNvPr id="12" name="Прямоугольник 9"/>
          <p:cNvSpPr/>
          <p:nvPr/>
        </p:nvSpPr>
        <p:spPr>
          <a:xfrm>
            <a:off x="1979712" y="221479"/>
            <a:ext cx="5832648" cy="65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Century Gothic" pitchFamily="34" charset="0"/>
              </a:rPr>
              <a:t>ӨЛКЕТАНУ</a:t>
            </a:r>
            <a:endParaRPr lang="ru-RU" sz="4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2" y="1498841"/>
            <a:ext cx="1715248" cy="11840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Прямоугольник 7"/>
          <p:cNvSpPr/>
          <p:nvPr/>
        </p:nvSpPr>
        <p:spPr>
          <a:xfrm>
            <a:off x="1187625" y="221479"/>
            <a:ext cx="581904" cy="6447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>
              <a:defRPr/>
            </a:pPr>
            <a:r>
              <a:rPr lang="kk-KZ" sz="2500" b="1" dirty="0" smtClean="0">
                <a:solidFill>
                  <a:srgbClr val="002060"/>
                </a:solidFill>
                <a:latin typeface="Century Gothic" pitchFamily="34" charset="0"/>
              </a:rPr>
              <a:t>2</a:t>
            </a:r>
            <a:endParaRPr lang="ru-RU" sz="25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15816" y="2090870"/>
            <a:ext cx="5976664" cy="35029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marL="318794" indent="-318794">
              <a:buAutoNum type="arabicPeriod"/>
            </a:pPr>
            <a:r>
              <a:rPr lang="kk-KZ" sz="2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Исследовани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е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уровня удовлетворенности качеством образования»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«Мир профессий»</a:t>
            </a:r>
          </a:p>
          <a:p>
            <a:pPr marL="318794" indent="-318794">
              <a:buAutoNum type="arabicPeriod"/>
            </a:pP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«Алтын қазына»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marL="318794" indent="-318794">
              <a:buAutoNum type="arabicPeriod"/>
            </a:pP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«Дарындар елі»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«Первый шаг к великим изобретениям» </a:t>
            </a:r>
          </a:p>
          <a:p>
            <a:pPr marL="318794" indent="-318794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Century Gothic" pitchFamily="34" charset="0"/>
              </a:rPr>
              <a:t>Айнала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</a:rPr>
              <a:t>ға қара»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2915816" y="1289749"/>
            <a:ext cx="5976663" cy="588191"/>
          </a:xfrm>
          <a:prstGeom prst="chevron">
            <a:avLst>
              <a:gd name="adj" fmla="val 66664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1700" b="1" dirty="0">
                <a:solidFill>
                  <a:srgbClr val="0070C0"/>
                </a:solidFill>
                <a:latin typeface="Century Gothic" pitchFamily="34" charset="0"/>
              </a:rPr>
              <a:t>Республиканские проекты 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971599" y="6246195"/>
            <a:ext cx="7920879" cy="411833"/>
          </a:xfrm>
          <a:prstGeom prst="chevron">
            <a:avLst>
              <a:gd name="adj" fmla="val 66664"/>
            </a:avLst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Запуск -  сентябрь  2017 года</a:t>
            </a:r>
            <a:endParaRPr lang="de-DE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21331" y="3075700"/>
            <a:ext cx="2042021" cy="153330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6 проектов</a:t>
            </a:r>
          </a:p>
        </p:txBody>
      </p:sp>
      <p:sp>
        <p:nvSpPr>
          <p:cNvPr id="12" name="Прямоугольник 9"/>
          <p:cNvSpPr/>
          <p:nvPr/>
        </p:nvSpPr>
        <p:spPr>
          <a:xfrm>
            <a:off x="1979712" y="221479"/>
            <a:ext cx="5904656" cy="65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Century Gothic" pitchFamily="34" charset="0"/>
              </a:rPr>
              <a:t>САНАЛЫ АЗАМАТ</a:t>
            </a:r>
            <a:endParaRPr lang="ru-RU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1" y="1357172"/>
            <a:ext cx="2042021" cy="14673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Прямоугольник 7"/>
          <p:cNvSpPr/>
          <p:nvPr/>
        </p:nvSpPr>
        <p:spPr>
          <a:xfrm>
            <a:off x="1187625" y="221479"/>
            <a:ext cx="581904" cy="6447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>
              <a:defRPr/>
            </a:pPr>
            <a:r>
              <a:rPr lang="kk-KZ" sz="2500" b="1" dirty="0" smtClean="0">
                <a:solidFill>
                  <a:srgbClr val="002060"/>
                </a:solidFill>
                <a:latin typeface="Century Gothic" pitchFamily="34" charset="0"/>
              </a:rPr>
              <a:t>3</a:t>
            </a:r>
            <a:endParaRPr lang="ru-RU" sz="25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5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35896" y="2090870"/>
            <a:ext cx="5256584" cy="35029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marL="318794" indent="-318794"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«Буккросинг»</a:t>
            </a:r>
          </a:p>
          <a:p>
            <a:endParaRPr lang="kk-KZ" sz="28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Century Gothic" pitchFamily="34" charset="0"/>
              </a:rPr>
              <a:t>2. «</a:t>
            </a:r>
            <a:r>
              <a:rPr lang="ru-RU" sz="2800" dirty="0" err="1">
                <a:solidFill>
                  <a:srgbClr val="002060"/>
                </a:solidFill>
                <a:latin typeface="Century Gothic" pitchFamily="34" charset="0"/>
              </a:rPr>
              <a:t>Жақсы</a:t>
            </a:r>
            <a:r>
              <a:rPr lang="ru-RU" sz="28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itchFamily="34" charset="0"/>
              </a:rPr>
              <a:t>кітап</a:t>
            </a:r>
            <a:r>
              <a:rPr lang="ru-RU" sz="2800" dirty="0">
                <a:solidFill>
                  <a:srgbClr val="002060"/>
                </a:solidFill>
                <a:latin typeface="Century Gothic" pitchFamily="34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latin typeface="Century Gothic" pitchFamily="34" charset="0"/>
              </a:rPr>
              <a:t>жан</a:t>
            </a:r>
            <a:r>
              <a:rPr lang="ru-RU" sz="2800" dirty="0">
                <a:solidFill>
                  <a:srgbClr val="002060"/>
                </a:solidFill>
                <a:latin typeface="Century Gothic" pitchFamily="34" charset="0"/>
              </a:rPr>
              <a:t> аз</a:t>
            </a:r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ы</a:t>
            </a:r>
            <a:r>
              <a:rPr lang="ru-RU" sz="2800" dirty="0" err="1">
                <a:solidFill>
                  <a:srgbClr val="002060"/>
                </a:solidFill>
                <a:latin typeface="Century Gothic" pitchFamily="34" charset="0"/>
              </a:rPr>
              <a:t>ғы</a:t>
            </a:r>
            <a:r>
              <a:rPr lang="ru-RU" sz="2800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  <a:p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kk-KZ" sz="2800" dirty="0">
                <a:solidFill>
                  <a:srgbClr val="002060"/>
                </a:solidFill>
                <a:latin typeface="Century Gothic" pitchFamily="34" charset="0"/>
              </a:rPr>
              <a:t>3. «Кітапхана - білім ордасы»</a:t>
            </a:r>
          </a:p>
          <a:p>
            <a:pPr marL="318794" indent="-318794">
              <a:buAutoNum type="arabicPeriod"/>
            </a:pPr>
            <a:endParaRPr lang="kk-KZ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3635896" y="1289749"/>
            <a:ext cx="5256583" cy="588191"/>
          </a:xfrm>
          <a:prstGeom prst="chevron">
            <a:avLst>
              <a:gd name="adj" fmla="val 66664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latin typeface="Century Gothic" pitchFamily="34" charset="0"/>
              </a:rPr>
              <a:t>Республиканские проекты 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971599" y="6246195"/>
            <a:ext cx="7920879" cy="411833"/>
          </a:xfrm>
          <a:prstGeom prst="chevron">
            <a:avLst>
              <a:gd name="adj" fmla="val 66664"/>
            </a:avLst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Запуск -  сентябрь  2017 года</a:t>
            </a:r>
            <a:endParaRPr lang="de-DE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33424" y="3140968"/>
            <a:ext cx="2802472" cy="1800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75" tIns="28337" rIns="56675" bIns="28337"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3 проекта</a:t>
            </a:r>
            <a:endParaRPr lang="ru-RU" sz="3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9"/>
          <p:cNvSpPr/>
          <p:nvPr/>
        </p:nvSpPr>
        <p:spPr>
          <a:xfrm>
            <a:off x="1979712" y="221479"/>
            <a:ext cx="5904656" cy="65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sz="3600" b="1" dirty="0" smtClean="0">
                <a:solidFill>
                  <a:srgbClr val="002060"/>
                </a:solidFill>
              </a:rPr>
              <a:t>КІТАП – БІЛІМ БУЛАҒЫ</a:t>
            </a:r>
            <a:endParaRPr lang="ru-RU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4" y="1289749"/>
            <a:ext cx="2226408" cy="15369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Прямоугольник 7"/>
          <p:cNvSpPr/>
          <p:nvPr/>
        </p:nvSpPr>
        <p:spPr>
          <a:xfrm>
            <a:off x="1187625" y="221479"/>
            <a:ext cx="581904" cy="6447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>
              <a:defRPr/>
            </a:pPr>
            <a:r>
              <a:rPr lang="kk-KZ" sz="2500" b="1" dirty="0" smtClean="0">
                <a:solidFill>
                  <a:srgbClr val="002060"/>
                </a:solidFill>
                <a:latin typeface="Century Gothic" pitchFamily="34" charset="0"/>
              </a:rPr>
              <a:t>4</a:t>
            </a:r>
            <a:endParaRPr lang="ru-RU" sz="25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1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nu\Desktop\SwirlNoWo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12281"/>
            <a:ext cx="3559503" cy="30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55776" y="299142"/>
            <a:ext cx="5544616" cy="729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90" tIns="73746" rIns="147490" bIns="7374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ПРОГРАММА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  «РУХАНИ ЖАҢҒЫРУ»</a:t>
            </a: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48792" y="1037162"/>
            <a:ext cx="7478663" cy="10236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entury Gothic" pitchFamily="34" charset="0"/>
              </a:rPr>
              <a:t>6 СПЕЦПРОЕКТОВ</a:t>
            </a:r>
            <a:endParaRPr lang="ru-RU" sz="4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19623" y="5637712"/>
            <a:ext cx="2088231" cy="1057314"/>
          </a:xfrm>
          <a:prstGeom prst="round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Century Gothic" pitchFamily="34" charset="0"/>
              </a:rPr>
              <a:t>«100 новых учебников»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0152" y="2602474"/>
            <a:ext cx="2448272" cy="1599241"/>
          </a:xfrm>
          <a:prstGeom prst="round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Century Gothic" pitchFamily="34" charset="0"/>
              </a:rPr>
              <a:t>«Қазақстанның қасиетті рухани құндылықтары»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88224" y="4444968"/>
            <a:ext cx="2309181" cy="1759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Century Gothic" pitchFamily="34" charset="0"/>
              </a:rPr>
              <a:t>«Перевод казахского языка на латинскую графику»</a:t>
            </a:r>
            <a:endParaRPr lang="ru-RU" sz="2000" dirty="0">
              <a:solidFill>
                <a:srgbClr val="002060"/>
              </a:solidFill>
              <a:latin typeface="Century Gothic" pitchFamily="34" charset="0"/>
              <a:ea typeface="MS PGothic" panose="020B0600070205080204" pitchFamily="34" charset="-128"/>
              <a:cs typeface="PT Serif Bold Italic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66043" y="2173994"/>
            <a:ext cx="2022081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000" dirty="0">
                <a:solidFill>
                  <a:srgbClr val="002060"/>
                </a:solidFill>
                <a:latin typeface="Century Gothic" pitchFamily="34" charset="0"/>
              </a:rPr>
              <a:t>Туған жер»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8686" y="2173994"/>
            <a:ext cx="2337090" cy="1846135"/>
          </a:xfrm>
          <a:prstGeom prst="round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Century Gothic" pitchFamily="34" charset="0"/>
              </a:rPr>
              <a:t>«Современная казахстанская культура в глобальном мире»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4512065"/>
            <a:ext cx="2304256" cy="1725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000" dirty="0" smtClean="0">
                <a:solidFill>
                  <a:srgbClr val="002060"/>
                </a:solidFill>
                <a:latin typeface="Century Gothic" pitchFamily="34" charset="0"/>
              </a:rPr>
              <a:t>100 новых лиц»</a:t>
            </a:r>
            <a:endParaRPr lang="kk-KZ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8" y="283784"/>
            <a:ext cx="2127186" cy="1489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710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/>
          <p:nvPr/>
        </p:nvSpPr>
        <p:spPr>
          <a:xfrm>
            <a:off x="426704" y="1124744"/>
            <a:ext cx="8483823" cy="4511453"/>
          </a:xfrm>
          <a:prstGeom prst="triangle">
            <a:avLst>
              <a:gd name="adj" fmla="val 50142"/>
            </a:avLst>
          </a:prstGeom>
          <a:solidFill>
            <a:srgbClr val="FFF1C5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6633"/>
            <a:ext cx="684076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МЕЖВЕДОМСТВЕННОЕ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ВЗАИМОДЕЙСТВИЕ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7704" y="2168860"/>
            <a:ext cx="2742864" cy="1637619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2"/>
          </p:cNvCxnSpPr>
          <p:nvPr/>
        </p:nvCxnSpPr>
        <p:spPr>
          <a:xfrm>
            <a:off x="4668616" y="2492896"/>
            <a:ext cx="0" cy="136815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68616" y="3032956"/>
            <a:ext cx="767480" cy="7735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679560" y="3840034"/>
            <a:ext cx="1213192" cy="3096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679559" y="3854226"/>
            <a:ext cx="1908665" cy="94292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685938" y="3854226"/>
            <a:ext cx="18047" cy="70391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843808" y="3854226"/>
            <a:ext cx="1804583" cy="94292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504637" y="3824953"/>
            <a:ext cx="1170719" cy="335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89996" y="3212976"/>
            <a:ext cx="558395" cy="5760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444480" y="1844824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МОН РК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0880" y="2708920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МКС РК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3645024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МДРГО РК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4545124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МИК РК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4480" y="4581128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 И О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4581128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НПО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3645024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МФ РК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2744289"/>
            <a:ext cx="2448272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МНЭ РК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124744"/>
            <a:ext cx="2448272" cy="8863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СОИСПОЛНИТЕЛИ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Enu\Desktop\mapkaz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9460"/>
            <a:ext cx="9144001" cy="53698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43950" y="97135"/>
            <a:ext cx="885823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БАЗОВОЕ НАПРАВЛЕНИЕ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ОТАНЫМ – ТАҒДЫРЫМ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республиканских проектов,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региональных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подпроекта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175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мероприятий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Выноска 2 1"/>
          <p:cNvSpPr/>
          <p:nvPr/>
        </p:nvSpPr>
        <p:spPr>
          <a:xfrm>
            <a:off x="6697511" y="2317328"/>
            <a:ext cx="914400" cy="802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690"/>
              <a:gd name="adj6" fmla="val -83704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областной лиги по игре "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Асық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ату"</a:t>
            </a:r>
          </a:p>
        </p:txBody>
      </p:sp>
      <p:sp>
        <p:nvSpPr>
          <p:cNvPr id="22" name="Выноска 2 21"/>
          <p:cNvSpPr/>
          <p:nvPr/>
        </p:nvSpPr>
        <p:spPr>
          <a:xfrm>
            <a:off x="7965188" y="2232580"/>
            <a:ext cx="891293" cy="70785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5652"/>
              <a:gd name="adj6" fmla="val -4634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Областные литературные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Абайские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чтения </a:t>
            </a:r>
          </a:p>
        </p:txBody>
      </p:sp>
      <p:sp>
        <p:nvSpPr>
          <p:cNvPr id="23" name="Выноска 2 22"/>
          <p:cNvSpPr/>
          <p:nvPr/>
        </p:nvSpPr>
        <p:spPr>
          <a:xfrm>
            <a:off x="7668344" y="3537522"/>
            <a:ext cx="1100667" cy="10835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565"/>
              <a:gd name="adj6" fmla="val -375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  исследовательских работ и творческих  проектов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Тілдарын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среди учащихся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5596844" y="3655073"/>
            <a:ext cx="1100667" cy="802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439"/>
              <a:gd name="adj6" fmla="val -41026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конкурс творческих проектов «Моя инициатива – моей Родине»</a:t>
            </a:r>
          </a:p>
        </p:txBody>
      </p:sp>
      <p:sp>
        <p:nvSpPr>
          <p:cNvPr id="8" name="Выноска 2 7"/>
          <p:cNvSpPr/>
          <p:nvPr/>
        </p:nvSpPr>
        <p:spPr>
          <a:xfrm>
            <a:off x="5436096" y="881105"/>
            <a:ext cx="1670738" cy="11774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069"/>
              <a:gd name="adj6" fmla="val -20658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Диалоговая площадка "Вспоминая о прошлом, мы строим будущее"(встреча с представителями СМИ, НПО области,  молодежного крыла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представителями областного совета ветеранов)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5947583" y="5647208"/>
            <a:ext cx="1720761" cy="9906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445"/>
              <a:gd name="adj6" fmla="val -6584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 школьников и студентов колледжей по историческим и культурным объектам области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Тарихтан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тағылым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өткенге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тағзым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4362405" y="4293096"/>
            <a:ext cx="1187645" cy="802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24"/>
              <a:gd name="adj6" fmla="val -43843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«Пою мое Отечество» конкурс сочинений на казахском, русском, английском языке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2536130" y="4056142"/>
            <a:ext cx="1187645" cy="802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746"/>
              <a:gd name="adj6" fmla="val 291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Областные  военно-спортивные игры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Алау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2" name="Выноска 2 11"/>
          <p:cNvSpPr/>
          <p:nvPr/>
        </p:nvSpPr>
        <p:spPr>
          <a:xfrm>
            <a:off x="631843" y="5340418"/>
            <a:ext cx="1187645" cy="802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2027"/>
              <a:gd name="adj6" fmla="val 69146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Алау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әскери-спорттық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ойындарының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облыстық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финалы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611560" y="1609383"/>
            <a:ext cx="1187645" cy="10045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864"/>
              <a:gd name="adj6" fmla="val 2015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Региональные научно-практические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конференции, симпозиумы 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Туған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Туған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ел.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Туған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1205382" y="2896852"/>
            <a:ext cx="1187645" cy="7781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352"/>
              <a:gd name="adj6" fmla="val -847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военно-патриотический сбор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Айбын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2771800" y="1069663"/>
            <a:ext cx="1187645" cy="8003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185"/>
              <a:gd name="adj6" fmla="val 361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слет детских общественных организаций "Территория лидеров"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6690073" y="4576602"/>
            <a:ext cx="1100667" cy="7542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941"/>
              <a:gd name="adj6" fmla="val -2676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Фестиваль «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Өркен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среди колледжей </a:t>
            </a:r>
          </a:p>
        </p:txBody>
      </p:sp>
      <p:sp>
        <p:nvSpPr>
          <p:cNvPr id="17" name="Выноска 2 16"/>
          <p:cNvSpPr/>
          <p:nvPr/>
        </p:nvSpPr>
        <p:spPr>
          <a:xfrm flipH="1">
            <a:off x="4178410" y="2718397"/>
            <a:ext cx="1020611" cy="8949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292"/>
              <a:gd name="adj6" fmla="val -54728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Парад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детских и молодежных оркестров и ансамблей в районах и городах</a:t>
            </a:r>
          </a:p>
        </p:txBody>
      </p:sp>
    </p:spTree>
    <p:extLst>
      <p:ext uri="{BB962C8B-B14F-4D97-AF65-F5344CB8AC3E}">
        <p14:creationId xmlns:p14="http://schemas.microsoft.com/office/powerpoint/2010/main" val="142408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nu\Desktop\mapkaz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9223"/>
            <a:ext cx="9144001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-1" y="97135"/>
            <a:ext cx="905486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БАЗОВОЕ НАПРАВЛЕНИЕ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ӨЛКЕТАНУ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республиканских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проектов,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региональных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подпроекта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мероприятий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Выноска 2 1"/>
          <p:cNvSpPr/>
          <p:nvPr/>
        </p:nvSpPr>
        <p:spPr>
          <a:xfrm>
            <a:off x="7211144" y="1674063"/>
            <a:ext cx="914400" cy="5163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690"/>
              <a:gd name="adj6" fmla="val -83704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Языковой проект "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керуені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22" name="Выноска 2 21"/>
          <p:cNvSpPr/>
          <p:nvPr/>
        </p:nvSpPr>
        <p:spPr>
          <a:xfrm>
            <a:off x="7366106" y="2564904"/>
            <a:ext cx="1100667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5652"/>
              <a:gd name="adj6" fmla="val -4634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интеллектуальный конкурс юных историков «Моя малая родина»</a:t>
            </a:r>
          </a:p>
        </p:txBody>
      </p:sp>
      <p:sp>
        <p:nvSpPr>
          <p:cNvPr id="23" name="Выноска 2 22"/>
          <p:cNvSpPr/>
          <p:nvPr/>
        </p:nvSpPr>
        <p:spPr>
          <a:xfrm>
            <a:off x="7668344" y="3655806"/>
            <a:ext cx="1100667" cy="8990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565"/>
              <a:gd name="adj6" fmla="val -375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Полевая экспедиция студентов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Ұлы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-Дала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Елі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(«Моя родина-Казахстан») 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5292080" y="3485850"/>
            <a:ext cx="1100667" cy="4931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439"/>
              <a:gd name="adj6" fmla="val -41026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бластной форум 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историков</a:t>
            </a:r>
          </a:p>
        </p:txBody>
      </p:sp>
      <p:sp>
        <p:nvSpPr>
          <p:cNvPr id="8" name="Выноска 2 7"/>
          <p:cNvSpPr/>
          <p:nvPr/>
        </p:nvSpPr>
        <p:spPr>
          <a:xfrm>
            <a:off x="5625032" y="1013266"/>
            <a:ext cx="1076916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069"/>
              <a:gd name="adj6" fmla="val -20658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Выезд в музей под открытым небом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Ботай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6096250" y="4150171"/>
            <a:ext cx="1187645" cy="8092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445"/>
              <a:gd name="adj6" fmla="val -6584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 на лучший  проект среди учителей истории, географии «История края – история страны»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4975845" y="5912696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24"/>
              <a:gd name="adj6" fmla="val -43843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конкурс юных краеведов и натуралистов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2699792" y="3732401"/>
            <a:ext cx="1440160" cy="8330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746"/>
              <a:gd name="adj6" fmla="val 291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Смена  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детском оздоровительном лагере  под эгидой Единой детско-юношеской организации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</a:p>
        </p:txBody>
      </p:sp>
      <p:sp>
        <p:nvSpPr>
          <p:cNvPr id="12" name="Выноска 2 11"/>
          <p:cNvSpPr/>
          <p:nvPr/>
        </p:nvSpPr>
        <p:spPr>
          <a:xfrm>
            <a:off x="313241" y="4248492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2027"/>
              <a:gd name="adj6" fmla="val 69146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кіші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Отаным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тарихшылардың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облыстық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зияткерлік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конкурсы 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313242" y="1613177"/>
            <a:ext cx="1944534" cy="7672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864"/>
              <a:gd name="adj6" fmla="val 2015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«Алтын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занятия по предметам «История», «География» и «Литература», "Музыка" на базе музеев, организаций сферы культуры и исторических объектов (за пределами школы) 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2347502" y="2538046"/>
            <a:ext cx="1187645" cy="6663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916"/>
              <a:gd name="adj6" fmla="val 6152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 школьников 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"Иргиз-Тургайский" природный резерват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2941325" y="1187674"/>
            <a:ext cx="1076107" cy="4863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185"/>
              <a:gd name="adj6" fmla="val 361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Научный лагерь молодых исследователей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7448433" y="5026878"/>
            <a:ext cx="1100667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04"/>
              <a:gd name="adj6" fmla="val -55892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Городской слет  туристических экспедиционных отрядов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Туған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өлкем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 участие в республиканском слете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Отаным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</a:p>
        </p:txBody>
      </p:sp>
      <p:sp>
        <p:nvSpPr>
          <p:cNvPr id="17" name="Выноска 2 16"/>
          <p:cNvSpPr/>
          <p:nvPr/>
        </p:nvSpPr>
        <p:spPr>
          <a:xfrm flipH="1">
            <a:off x="3931663" y="2990186"/>
            <a:ext cx="1020611" cy="661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54"/>
              <a:gd name="adj6" fmla="val -58219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слет  юных туристов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Отаным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7067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Enu\Desktop\mapkaz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9460"/>
            <a:ext cx="9144001" cy="55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43950" y="97135"/>
            <a:ext cx="885823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БАЗОВОЕ НАПРАВЛЕНИЕ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«САНАЛЫ АЗАМАТ»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республиканских,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102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региональных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мероприятие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Выноска 2 1"/>
          <p:cNvSpPr/>
          <p:nvPr/>
        </p:nvSpPr>
        <p:spPr>
          <a:xfrm>
            <a:off x="6508304" y="2349566"/>
            <a:ext cx="1176538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690"/>
              <a:gd name="adj6" fmla="val -83704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хореографический фестиваль-конкурс 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Ақ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шағала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2" name="Выноска 2 21"/>
          <p:cNvSpPr/>
          <p:nvPr/>
        </p:nvSpPr>
        <p:spPr>
          <a:xfrm>
            <a:off x="7801519" y="2655890"/>
            <a:ext cx="1100667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5652"/>
              <a:gd name="adj6" fmla="val -4634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по развитию сети клубов по интересам «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Шығыс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Жастары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3" name="Выноска 2 22"/>
          <p:cNvSpPr/>
          <p:nvPr/>
        </p:nvSpPr>
        <p:spPr>
          <a:xfrm>
            <a:off x="7668344" y="3537523"/>
            <a:ext cx="1100667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565"/>
              <a:gd name="adj6" fmla="val -375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Телевизионная интеллектуальная игра ЗЕРДЕ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5914175" y="3390461"/>
            <a:ext cx="1100667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439"/>
              <a:gd name="adj6" fmla="val -41026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фестиваль-конкурс театрального искусства 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Театрдың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ғажайып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әлемі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8" name="Выноска 2 7"/>
          <p:cNvSpPr/>
          <p:nvPr/>
        </p:nvSpPr>
        <p:spPr>
          <a:xfrm>
            <a:off x="5580112" y="1232711"/>
            <a:ext cx="1368153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069"/>
              <a:gd name="adj6" fmla="val -20658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Молодежный форум приграничных регионов Республики Казахстан и Российской Федерации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6421020" y="4488873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445"/>
              <a:gd name="adj6" fmla="val -6584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чемпионат </a:t>
            </a:r>
            <a:r>
              <a:rPr lang="en-US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WorldSkills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4716016" y="4213314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24"/>
              <a:gd name="adj6" fmla="val -43843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конкурс инновационных идей 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өнертапқыштар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3131840" y="4932314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746"/>
              <a:gd name="adj6" fmla="val 291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форум Труда</a:t>
            </a:r>
          </a:p>
        </p:txBody>
      </p:sp>
      <p:sp>
        <p:nvSpPr>
          <p:cNvPr id="12" name="Выноска 2 11"/>
          <p:cNvSpPr/>
          <p:nvPr/>
        </p:nvSpPr>
        <p:spPr>
          <a:xfrm>
            <a:off x="1276260" y="4182549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2027"/>
              <a:gd name="adj6" fmla="val 69146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апта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қалада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ауылда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тұратын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оқушыларған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жоба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467544" y="1926257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864"/>
              <a:gd name="adj6" fmla="val 20151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конкурс творческих проектов 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Отаныма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бастамам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2123728" y="2232581"/>
            <a:ext cx="1296144" cy="9266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352"/>
              <a:gd name="adj6" fmla="val -847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Областные соревнования технического творчества и изобретательства (авиа,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ракето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авто,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судомоделирование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3027755" y="1279483"/>
            <a:ext cx="1187645" cy="6113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185"/>
              <a:gd name="adj6" fmla="val 3615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Областной фестиваль мультимедийных проектов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5903661" y="5544962"/>
            <a:ext cx="1728192" cy="10283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04"/>
              <a:gd name="adj6" fmla="val -55892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по развитию инновационного потенциала молодежи 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Zhastar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      Конкурс «Лучших инновационных проектов» среди молодежных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стартап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-проектов</a:t>
            </a:r>
          </a:p>
        </p:txBody>
      </p:sp>
      <p:sp>
        <p:nvSpPr>
          <p:cNvPr id="17" name="Выноска 2 16"/>
          <p:cNvSpPr/>
          <p:nvPr/>
        </p:nvSpPr>
        <p:spPr>
          <a:xfrm flipH="1">
            <a:off x="3621578" y="3026966"/>
            <a:ext cx="1020611" cy="1021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923"/>
              <a:gd name="adj6" fmla="val -65200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Городской 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конкурс  среди мастеров ремесленного дела «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Шеберлер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қалашығы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Город мастеров»</a:t>
            </a:r>
          </a:p>
        </p:txBody>
      </p:sp>
    </p:spTree>
    <p:extLst>
      <p:ext uri="{BB962C8B-B14F-4D97-AF65-F5344CB8AC3E}">
        <p14:creationId xmlns:p14="http://schemas.microsoft.com/office/powerpoint/2010/main" val="194262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Enu\Desktop\mapkaz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9909"/>
            <a:ext cx="9144000" cy="55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43949" y="97135"/>
            <a:ext cx="901091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БАЗОВОЕ НАПРАВЛЕНИЕ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ІТАП</a:t>
            </a:r>
            <a:r>
              <a:rPr lang="kk-K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БІЛІМ БҰЛАҒЫ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республиканских проекта,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региональный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подпроект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мероприятий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Выноска 2 1"/>
          <p:cNvSpPr/>
          <p:nvPr/>
        </p:nvSpPr>
        <p:spPr>
          <a:xfrm>
            <a:off x="6892095" y="1107123"/>
            <a:ext cx="1345596" cy="7619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690"/>
              <a:gd name="adj6" fmla="val -83704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Конкурсы среди организаций образования «Читающая школа», «Читающий колледж»</a:t>
            </a:r>
          </a:p>
        </p:txBody>
      </p:sp>
      <p:sp>
        <p:nvSpPr>
          <p:cNvPr id="22" name="Выноска 2 21"/>
          <p:cNvSpPr/>
          <p:nvPr/>
        </p:nvSpPr>
        <p:spPr>
          <a:xfrm>
            <a:off x="7541162" y="2252626"/>
            <a:ext cx="1100667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5652"/>
              <a:gd name="adj6" fmla="val -46341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Буккроссинг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Организация специальных мест  по обмену книгами в организациях образования.</a:t>
            </a:r>
          </a:p>
        </p:txBody>
      </p:sp>
      <p:sp>
        <p:nvSpPr>
          <p:cNvPr id="23" name="Выноска 2 22"/>
          <p:cNvSpPr/>
          <p:nvPr/>
        </p:nvSpPr>
        <p:spPr>
          <a:xfrm>
            <a:off x="7420518" y="3537522"/>
            <a:ext cx="1634346" cy="9715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565"/>
              <a:gd name="adj6" fmla="val -37550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жан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азығы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». Детско-юношеское движение любителей книг среди обучающихся. Книжные выставки и публичный обзор книжной продукции в организациях образования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5731095" y="3391891"/>
            <a:ext cx="1440161" cy="684586"/>
          </a:xfrm>
          <a:prstGeom prst="borderCallout2">
            <a:avLst>
              <a:gd name="adj1" fmla="val 72525"/>
              <a:gd name="adj2" fmla="val -87"/>
              <a:gd name="adj3" fmla="val 75994"/>
              <a:gd name="adj4" fmla="val -13369"/>
              <a:gd name="adj5" fmla="val 32725"/>
              <a:gd name="adj6" fmla="val -51824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Оснащение библиотек организаций образования, интерактивным оборудованием</a:t>
            </a:r>
          </a:p>
        </p:txBody>
      </p:sp>
      <p:sp>
        <p:nvSpPr>
          <p:cNvPr id="8" name="Выноска 2 7"/>
          <p:cNvSpPr/>
          <p:nvPr/>
        </p:nvSpPr>
        <p:spPr>
          <a:xfrm>
            <a:off x="5689653" y="1339184"/>
            <a:ext cx="975066" cy="5643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069"/>
              <a:gd name="adj6" fmla="val -20658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«Час чтения» </a:t>
            </a: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школе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5971287" y="5505114"/>
            <a:ext cx="1187645" cy="9006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445"/>
              <a:gd name="adj6" fmla="val -65841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Трансляция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опыта Назарбаев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Интеллектулаьных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школ в рамках проекта "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Шанырак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проведение акции "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Bookcrossing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4487875" y="4297294"/>
            <a:ext cx="11876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24"/>
              <a:gd name="adj6" fmla="val -43843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Областной конкурс 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сүйікті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кейіпкерім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2377727" y="3732402"/>
            <a:ext cx="1187645" cy="900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746"/>
              <a:gd name="adj6" fmla="val 29150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Қадірлі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сыйлық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». Организация благотворительной акции по добровольной передаче книг библиотекам.</a:t>
            </a:r>
          </a:p>
        </p:txBody>
      </p:sp>
      <p:sp>
        <p:nvSpPr>
          <p:cNvPr id="12" name="Выноска 2 11"/>
          <p:cNvSpPr/>
          <p:nvPr/>
        </p:nvSpPr>
        <p:spPr>
          <a:xfrm>
            <a:off x="1277390" y="5517175"/>
            <a:ext cx="1187645" cy="4382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2027"/>
              <a:gd name="adj6" fmla="val 69146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Үздік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оқырман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марафоны 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115911" y="1920304"/>
            <a:ext cx="1187645" cy="7672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864"/>
              <a:gd name="adj6" fmla="val 20151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Областной конкурс 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«Читающая семья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Приуралья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2017»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1783904" y="2245121"/>
            <a:ext cx="1187645" cy="9266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352"/>
              <a:gd name="adj6" fmla="val -847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Конкурсы среди организаций образования «Читающая школа», «Читающий колледж»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2873020" y="988161"/>
            <a:ext cx="1273233" cy="7553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185"/>
              <a:gd name="adj6" fmla="val 36150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Буккроссинг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Организация специальных мест  по обмену книгами в организациях образования.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7348007" y="4653079"/>
            <a:ext cx="1100667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04"/>
              <a:gd name="adj6" fmla="val -55892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Ежегодный фестиваль «</a:t>
            </a:r>
            <a:r>
              <a:rPr lang="ru-RU" sz="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FEST</a:t>
            </a:r>
            <a:r>
              <a:rPr lang="ru-RU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в рамках проекта «Алматы – читающий город» </a:t>
            </a:r>
            <a:endParaRPr lang="ru-RU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 flipH="1">
            <a:off x="3509637" y="2695921"/>
            <a:ext cx="1926458" cy="8416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064"/>
              <a:gd name="adj6" fmla="val -7086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жан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азығы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». Детско-юношеское движение любителей книг среди обучающихся. Книжные выставки и публичный обзор книжной продукции в организациях образования</a:t>
            </a:r>
          </a:p>
        </p:txBody>
      </p:sp>
      <p:sp>
        <p:nvSpPr>
          <p:cNvPr id="18" name="Выноска 2 17"/>
          <p:cNvSpPr/>
          <p:nvPr/>
        </p:nvSpPr>
        <p:spPr>
          <a:xfrm>
            <a:off x="198553" y="4076477"/>
            <a:ext cx="1187645" cy="8334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302"/>
              <a:gd name="adj6" fmla="val 43149"/>
            </a:avLst>
          </a:prstGeom>
          <a:solidFill>
            <a:srgbClr val="FFFF99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Буккросинг</a:t>
            </a:r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Организация специальных мест по обмену книгами в организациях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1200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Enu\Desktop\mapkaz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32492" y="1987046"/>
            <a:ext cx="1091870" cy="2522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1278,5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6980" y="3598121"/>
            <a:ext cx="893204" cy="3516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141,2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8029" y="4395262"/>
            <a:ext cx="980644" cy="2520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845,2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8183" y="4195764"/>
            <a:ext cx="1008112" cy="2775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836,9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2280" y="2798731"/>
            <a:ext cx="984590" cy="3755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542,3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7891" y="4521276"/>
            <a:ext cx="976188" cy="3175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80,8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0858" y="1386297"/>
            <a:ext cx="830076" cy="3949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256,4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2984" y="3598121"/>
            <a:ext cx="905448" cy="2775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175,8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2239" y="2703354"/>
            <a:ext cx="1030985" cy="316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852,5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5598" y="4995049"/>
            <a:ext cx="1015847" cy="3385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142,1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16800" y="1518483"/>
            <a:ext cx="838991" cy="4019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621,0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749" y="1014427"/>
            <a:ext cx="218529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РК- 764,6 млн.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тн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47891" y="943484"/>
            <a:ext cx="1019625" cy="3960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120,6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1331" y="6025414"/>
            <a:ext cx="963305" cy="3270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366,2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6296" y="5042256"/>
            <a:ext cx="1114872" cy="3615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1511,4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85820" y="2750905"/>
            <a:ext cx="816579" cy="314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417,3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950" y="97135"/>
            <a:ext cx="8992546" cy="52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ФИНАНСИРОВАНИЕ из МБ и РБ (млн. тенге)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3614" y="6188917"/>
            <a:ext cx="347228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ВСЕГО: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9 449, 4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тенге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4639" y="5327869"/>
            <a:ext cx="1008112" cy="2775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496,6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/>
        </p:nvSpPr>
        <p:spPr>
          <a:xfrm>
            <a:off x="251521" y="2180068"/>
            <a:ext cx="4680520" cy="89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90" tIns="73746" rIns="147490" bIns="7374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>Министерство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образования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науки 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23578"/>
            <a:ext cx="5760640" cy="729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90" tIns="73746" rIns="147490" bIns="7374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ПРОГРАММА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  «РУХАНИ ЖАҢҒЫРУ»</a:t>
            </a: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7"/>
          <p:cNvSpPr/>
          <p:nvPr/>
        </p:nvSpPr>
        <p:spPr>
          <a:xfrm>
            <a:off x="251520" y="3171031"/>
            <a:ext cx="4680521" cy="1194074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90" tIns="73746" rIns="147490" bIns="7374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>Министерство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делам религий </a:t>
            </a:r>
            <a:endParaRPr lang="ru-RU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гражданского 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общества 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7"/>
          <p:cNvSpPr/>
          <p:nvPr/>
        </p:nvSpPr>
        <p:spPr>
          <a:xfrm>
            <a:off x="251520" y="4509120"/>
            <a:ext cx="4680521" cy="9668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90" tIns="73746" rIns="147490" bIns="7374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>Министерство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культуры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спорта</a:t>
            </a:r>
          </a:p>
        </p:txBody>
      </p:sp>
      <p:sp>
        <p:nvSpPr>
          <p:cNvPr id="15" name="Прямоугольник 7"/>
          <p:cNvSpPr/>
          <p:nvPr/>
        </p:nvSpPr>
        <p:spPr>
          <a:xfrm>
            <a:off x="251520" y="5588830"/>
            <a:ext cx="4680523" cy="1121723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90" tIns="73746" rIns="147490" bIns="7374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>Министерство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информации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коммуникаций 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2" y="1527175"/>
            <a:ext cx="85689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СФЕРА ДЕЯТЕЛЬНОСТИ 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 МИНИСТЕРСТВ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45" y="93617"/>
            <a:ext cx="1698684" cy="1189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 descr="C:\Users\Enu\Desktop\Bioclipse-logo-orig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11" y="2348880"/>
            <a:ext cx="65856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"/>
          <p:cNvSpPr/>
          <p:nvPr/>
        </p:nvSpPr>
        <p:spPr>
          <a:xfrm>
            <a:off x="3275857" y="4198673"/>
            <a:ext cx="5570574" cy="110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Сохранение национально-культурной идентичности путем развития исторического сознания народа Казахстана, изучения культурно-географического пояса святынь Казахстана, популяризации современной казахстанской культуры</a:t>
            </a:r>
          </a:p>
        </p:txBody>
      </p:sp>
      <p:pic>
        <p:nvPicPr>
          <p:cNvPr id="7" name="Рисунок 6" descr="Ger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804" y="103378"/>
            <a:ext cx="838952" cy="8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9"/>
          <p:cNvSpPr/>
          <p:nvPr/>
        </p:nvSpPr>
        <p:spPr>
          <a:xfrm>
            <a:off x="2458959" y="211298"/>
            <a:ext cx="6377568" cy="65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6851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Национальная комиссия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по модернизации общественного сознания </a:t>
            </a:r>
            <a:endParaRPr lang="ru-RU" sz="1400" dirty="0">
              <a:solidFill>
                <a:srgbClr val="002060"/>
              </a:solidFill>
              <a:latin typeface="Century Gothic" pitchFamily="34" charset="0"/>
              <a:ea typeface="MS PGothic" panose="020B0600070205080204" pitchFamily="34" charset="-128"/>
              <a:cs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126569"/>
            <a:ext cx="7370775" cy="709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4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ПОДПРОГРАММЫ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СПЕЦПРОЕКТА «</a:t>
            </a:r>
            <a:r>
              <a:rPr lang="kk-KZ" sz="2000" b="1" dirty="0" smtClean="0">
                <a:solidFill>
                  <a:srgbClr val="C00000"/>
                </a:solidFill>
                <a:latin typeface="Century Gothic" pitchFamily="34" charset="0"/>
              </a:rPr>
              <a:t>ТУҒАН ЖЕР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7"/>
          <p:cNvSpPr/>
          <p:nvPr/>
        </p:nvSpPr>
        <p:spPr>
          <a:xfrm>
            <a:off x="3275857" y="2000498"/>
            <a:ext cx="5570574" cy="996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Конкурентоспособная, прагматичная, сильная, творческая, патриотичная и </a:t>
            </a:r>
            <a:r>
              <a:rPr lang="ru-RU" sz="1200" dirty="0" err="1">
                <a:solidFill>
                  <a:srgbClr val="002060"/>
                </a:solidFill>
                <a:latin typeface="Century Gothic" pitchFamily="34" charset="0"/>
              </a:rPr>
              <a:t>проактивная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 личность </a:t>
            </a:r>
            <a:r>
              <a:rPr lang="kk-KZ" sz="1200" dirty="0">
                <a:solidFill>
                  <a:srgbClr val="002060"/>
                </a:solidFill>
                <a:latin typeface="Century Gothic" pitchFamily="34" charset="0"/>
              </a:rPr>
              <a:t>Е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диной нации, фундаментом успешного будущего которой являются воспитание и культ знаний</a:t>
            </a:r>
          </a:p>
        </p:txBody>
      </p:sp>
      <p:sp>
        <p:nvSpPr>
          <p:cNvPr id="14" name="Прямоугольник 7"/>
          <p:cNvSpPr/>
          <p:nvPr/>
        </p:nvSpPr>
        <p:spPr>
          <a:xfrm>
            <a:off x="3275856" y="3157609"/>
            <a:ext cx="5570574" cy="919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Повышение гражданской ответственности и социальной активности населения, направленных на повышение конкурентоспособности, прагматизма каждого </a:t>
            </a:r>
            <a:r>
              <a:rPr lang="ru-RU" sz="1200" dirty="0" err="1">
                <a:solidFill>
                  <a:srgbClr val="002060"/>
                </a:solidFill>
                <a:latin typeface="Century Gothic" pitchFamily="34" charset="0"/>
              </a:rPr>
              <a:t>казахстанца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, местных сообществ и эволюционное развитие общества в целом</a:t>
            </a:r>
          </a:p>
        </p:txBody>
      </p:sp>
      <p:sp>
        <p:nvSpPr>
          <p:cNvPr id="15" name="Прямоугольник 7"/>
          <p:cNvSpPr/>
          <p:nvPr/>
        </p:nvSpPr>
        <p:spPr>
          <a:xfrm>
            <a:off x="3275858" y="5433062"/>
            <a:ext cx="5570574" cy="1164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Через информирование вовлечь население в реализацию Программы, правильное восприятие</a:t>
            </a:r>
            <a:r>
              <a:rPr lang="kk-KZ" sz="1200" dirty="0">
                <a:solidFill>
                  <a:srgbClr val="002060"/>
                </a:solidFill>
                <a:latin typeface="Century Gothic" pitchFamily="34" charset="0"/>
              </a:rPr>
              <a:t> казахстанцев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 основной идеологии «</a:t>
            </a:r>
            <a:r>
              <a:rPr lang="ru-RU" sz="1200" dirty="0" err="1">
                <a:solidFill>
                  <a:srgbClr val="002060"/>
                </a:solidFill>
                <a:latin typeface="Century Gothic" pitchFamily="34" charset="0"/>
              </a:rPr>
              <a:t>Рухани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Century Gothic" pitchFamily="34" charset="0"/>
              </a:rPr>
              <a:t>жа</a:t>
            </a:r>
            <a:r>
              <a:rPr lang="kk-KZ" sz="1200" dirty="0">
                <a:solidFill>
                  <a:srgbClr val="002060"/>
                </a:solidFill>
                <a:latin typeface="Century Gothic" pitchFamily="34" charset="0"/>
              </a:rPr>
              <a:t>ңғыру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». Информирование населения о ходе реализации Программы, создание информационной инфраструктуры для участия граждан в общественном мониторинге реализуемых проектов. 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01657" y="2122467"/>
            <a:ext cx="2520280" cy="730469"/>
          </a:xfrm>
          <a:prstGeom prst="chevron">
            <a:avLst>
              <a:gd name="adj" fmla="val 71549"/>
            </a:avLst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Тәрбие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11560" y="3202587"/>
            <a:ext cx="2520280" cy="730469"/>
          </a:xfrm>
          <a:prstGeom prst="chevron">
            <a:avLst>
              <a:gd name="adj" fmla="val 71549"/>
            </a:avLst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Атамекен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01656" y="4354715"/>
            <a:ext cx="2520280" cy="730469"/>
          </a:xfrm>
          <a:prstGeom prst="chevron">
            <a:avLst>
              <a:gd name="adj" fmla="val 71549"/>
            </a:avLst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Рухани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Қазына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11560" y="5578851"/>
            <a:ext cx="2520280" cy="730469"/>
          </a:xfrm>
          <a:prstGeom prst="chevron">
            <a:avLst>
              <a:gd name="adj" fmla="val 71549"/>
            </a:avLst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Ақпарат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толқыны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"/>
          <p:cNvSpPr/>
          <p:nvPr/>
        </p:nvSpPr>
        <p:spPr>
          <a:xfrm>
            <a:off x="4532341" y="4725144"/>
            <a:ext cx="4000099" cy="8353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7.  </a:t>
            </a:r>
            <a:r>
              <a:rPr lang="kk-KZ" sz="2000" b="1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Туған жер – туған ел» 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88640"/>
            <a:ext cx="7560839" cy="524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8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БАЗОВЫХ НАПРАВЛЕНИЙ СПЕЦПРОЕКТА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000" b="1" dirty="0">
                <a:solidFill>
                  <a:srgbClr val="C00000"/>
                </a:solidFill>
                <a:latin typeface="Century Gothic" pitchFamily="34" charset="0"/>
              </a:rPr>
              <a:t>ТУҒАН ЖЕР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</p:txBody>
      </p:sp>
      <p:sp>
        <p:nvSpPr>
          <p:cNvPr id="13" name="Прямоугольник 7"/>
          <p:cNvSpPr/>
          <p:nvPr/>
        </p:nvSpPr>
        <p:spPr>
          <a:xfrm>
            <a:off x="4532341" y="1412776"/>
            <a:ext cx="4000099" cy="16561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1.   «Өлкетану</a:t>
            </a:r>
            <a:r>
              <a:rPr lang="kk-KZ" sz="20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kk-KZ" sz="20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2.   «Отаным – тағдырым</a:t>
            </a:r>
            <a:r>
              <a:rPr lang="kk-KZ" sz="20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kk-KZ" sz="20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kk-KZ" sz="20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3.   «Саналы азамат</a:t>
            </a:r>
            <a:r>
              <a:rPr lang="kk-KZ" sz="20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kk-KZ" sz="20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4.   </a:t>
            </a:r>
            <a:r>
              <a:rPr lang="kk-KZ" sz="2000" b="1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Кітап – білім бұлағы» 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7"/>
          <p:cNvSpPr/>
          <p:nvPr/>
        </p:nvSpPr>
        <p:spPr>
          <a:xfrm>
            <a:off x="4532340" y="3284985"/>
            <a:ext cx="4000099" cy="12241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5. 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Әлеуметтік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бастамалар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картасы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6.  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Жомарт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Жүрек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5" name="Прямоугольник 7"/>
          <p:cNvSpPr/>
          <p:nvPr/>
        </p:nvSpPr>
        <p:spPr>
          <a:xfrm>
            <a:off x="4532342" y="5805264"/>
            <a:ext cx="4000099" cy="9361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sz="2000" b="1" dirty="0">
                <a:solidFill>
                  <a:srgbClr val="002060"/>
                </a:solidFill>
                <a:latin typeface="Century Gothic" pitchFamily="34" charset="0"/>
              </a:rPr>
              <a:t>8.    «Информационное сопровождение» </a:t>
            </a:r>
            <a:endParaRPr lang="ru-RU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259632" y="2221569"/>
            <a:ext cx="3135339" cy="835350"/>
          </a:xfrm>
          <a:prstGeom prst="chevron">
            <a:avLst>
              <a:gd name="adj" fmla="val 71549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Тәрбие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259632" y="3501008"/>
            <a:ext cx="3135339" cy="835350"/>
          </a:xfrm>
          <a:prstGeom prst="chevron">
            <a:avLst>
              <a:gd name="adj" fmla="val 71549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Атамекен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200256" y="4725144"/>
            <a:ext cx="3135339" cy="835350"/>
          </a:xfrm>
          <a:prstGeom prst="chevron">
            <a:avLst>
              <a:gd name="adj" fmla="val 71549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Рухани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Қазына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233079" y="5805264"/>
            <a:ext cx="3135339" cy="835350"/>
          </a:xfrm>
          <a:prstGeom prst="chevron">
            <a:avLst>
              <a:gd name="adj" fmla="val 71549"/>
            </a:avLst>
          </a:prstGeom>
          <a:solidFill>
            <a:srgbClr val="FFF1C5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Ақпарат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толқыны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16" y="883826"/>
            <a:ext cx="1734617" cy="11570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Прямоугольник 20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2276872"/>
            <a:ext cx="4608512" cy="2304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ru-RU" sz="1600" i="1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Актуальность воспитания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и обучения </a:t>
            </a:r>
            <a:endParaRPr lang="ru-RU" sz="1600" i="1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путем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консолидации усилий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организаций </a:t>
            </a: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образования, семьи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и других институтов </a:t>
            </a:r>
            <a:endParaRPr lang="ru-RU" sz="1600" i="1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социализации, патриотизма начинается </a:t>
            </a: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именно с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любви к своей земле, родному краю. </a:t>
            </a:r>
            <a:endParaRPr lang="ru-RU" sz="1600" i="1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От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малой родины начинается любовь </a:t>
            </a:r>
            <a:endParaRPr lang="ru-RU" sz="1600" i="1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большой родине – своей родной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стране</a:t>
            </a:r>
            <a:endParaRPr lang="ru-RU" sz="1600" i="1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sz="1600" i="1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55976" y="1598687"/>
            <a:ext cx="4608512" cy="534169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АКТУАЛЬНОСТЬ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4501" y="4118967"/>
            <a:ext cx="3065451" cy="534169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ПРИОРИТЕТЫ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6273" y="4781470"/>
            <a:ext cx="791821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Направленность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на воспитание здорового </a:t>
            </a:r>
            <a:endParaRPr lang="ru-RU" sz="1600" i="1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прагматизма и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практическое применение знаний в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жизни.</a:t>
            </a: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Внедрение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проектной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деятельности в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образовательный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процесс.</a:t>
            </a: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Доступ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 мировым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знаниям.</a:t>
            </a:r>
          </a:p>
          <a:p>
            <a:pPr lvl="0"/>
            <a:r>
              <a:rPr lang="kk-KZ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Создание </a:t>
            </a:r>
            <a:r>
              <a:rPr lang="kk-KZ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Национальной </a:t>
            </a:r>
            <a:r>
              <a:rPr lang="kk-KZ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платформы с </a:t>
            </a:r>
            <a:r>
              <a:rPr lang="kk-KZ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открытыми онлайн </a:t>
            </a:r>
            <a:r>
              <a:rPr lang="kk-KZ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курсами.</a:t>
            </a:r>
            <a:endParaRPr lang="kk-KZ" sz="1600" i="1" dirty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Дополнительное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образование </a:t>
            </a:r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обучающихся.</a:t>
            </a:r>
            <a:endParaRPr lang="ru-RU" sz="1600" i="1" dirty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Осознанный </a:t>
            </a:r>
            <a:r>
              <a:rPr lang="ru-RU" sz="16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выбор профессий обучающимися.</a:t>
            </a:r>
          </a:p>
        </p:txBody>
      </p:sp>
      <p:pic>
        <p:nvPicPr>
          <p:cNvPr id="1027" name="Picture 3" descr="C:\Users\Enu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52" y="1988840"/>
            <a:ext cx="3042899" cy="18503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1" y="260648"/>
            <a:ext cx="2098474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347864" y="260648"/>
            <a:ext cx="561662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ПОДПРОГРАММА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«ТӘРБИЕ </a:t>
            </a:r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ЖӘНЕ </a:t>
            </a: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БІЛІМ»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1131" y="1487356"/>
            <a:ext cx="3219320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endParaRPr lang="ru-RU" sz="1200" i="1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just"/>
            <a:endParaRPr lang="ru-RU" sz="1200" i="1" dirty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«Патриотизм </a:t>
            </a:r>
            <a:r>
              <a:rPr lang="ru-RU" sz="12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начинается  </a:t>
            </a:r>
            <a:r>
              <a:rPr lang="ru-RU" sz="12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с </a:t>
            </a:r>
            <a:r>
              <a:rPr lang="ru-RU" sz="12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любви к своей земле, </a:t>
            </a:r>
            <a:r>
              <a:rPr lang="ru-RU" sz="12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 </a:t>
            </a:r>
            <a:r>
              <a:rPr lang="ru-RU" sz="12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своему аулу, городу, региону, с любви к малой </a:t>
            </a:r>
            <a:r>
              <a:rPr lang="ru-RU" sz="12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родине»…</a:t>
            </a:r>
            <a:r>
              <a:rPr lang="ru-RU" sz="12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                                Особое </a:t>
            </a:r>
            <a:r>
              <a:rPr lang="ru-RU" sz="1200" i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отношение к родной земле, ее культуре, обычаям, традициям – это важнейшая черта </a:t>
            </a:r>
            <a:r>
              <a:rPr lang="ru-RU" sz="1200" i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патриотизма…» 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r>
              <a:rPr lang="ru-RU" sz="1200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Из Статьи </a:t>
            </a:r>
          </a:p>
          <a:p>
            <a:pPr algn="r"/>
            <a:r>
              <a:rPr lang="ru-RU" sz="1200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Президента РК </a:t>
            </a:r>
            <a:r>
              <a:rPr lang="ru-RU" sz="1200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Н.А.Назарбаева</a:t>
            </a:r>
            <a:r>
              <a:rPr lang="ru-RU" sz="1200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1200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"</a:t>
            </a:r>
            <a:r>
              <a:rPr lang="ru-RU" sz="1200" i="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Взгляд в будущее: модернизация </a:t>
            </a:r>
            <a:endParaRPr lang="ru-RU" sz="1200" i="1" dirty="0" smtClean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r>
              <a:rPr lang="ru-RU" sz="1200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общественного </a:t>
            </a:r>
            <a:r>
              <a:rPr lang="ru-RU" sz="1200" i="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сознания"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1754" y="1737389"/>
            <a:ext cx="3312368" cy="424731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Конкурентоспособная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, прагматичная,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сильная, творческая</a:t>
            </a:r>
            <a:r>
              <a:rPr lang="kk-KZ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, патриотичная </a:t>
            </a:r>
          </a:p>
          <a:p>
            <a:pPr algn="ctr"/>
            <a:r>
              <a:rPr lang="kk-KZ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и проактивная 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личность единой нации,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фундаментом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успешного </a:t>
            </a:r>
            <a:endParaRPr lang="ru-RU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будущего </a:t>
            </a:r>
            <a:endParaRPr lang="ru-RU" dirty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которой </a:t>
            </a:r>
            <a:endParaRPr lang="ru-RU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являются </a:t>
            </a:r>
            <a:endParaRPr lang="ru-RU" dirty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воспитание </a:t>
            </a:r>
            <a:endParaRPr lang="ru-RU" dirty="0" smtClean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культ 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знаний</a:t>
            </a:r>
          </a:p>
          <a:p>
            <a:pPr algn="ctr"/>
            <a:endParaRPr lang="ru-RU" dirty="0">
              <a:solidFill>
                <a:srgbClr val="0070C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44008" y="1487356"/>
            <a:ext cx="3616277" cy="500066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ЦЕЛЬ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6" name="Picture 4" descr="C:\Users\Enu\Desktop\450px-Kazakhstan_obl_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77072"/>
            <a:ext cx="4926988" cy="25067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055262" y="260648"/>
            <a:ext cx="1386362" cy="50006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41624" y="222105"/>
            <a:ext cx="561662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ПОДПРОГРАММА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«ТӘРБИЕ </a:t>
            </a:r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ЖӘНЕ </a:t>
            </a: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БІЛІМ»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37113" y="789701"/>
            <a:ext cx="5401676" cy="5161968"/>
          </a:xfrm>
          <a:prstGeom prst="ellipse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6162" y="260648"/>
            <a:ext cx="669674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БАЗОВЫЕ НАПРАВЛЕНИЯ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5186" y="1303590"/>
            <a:ext cx="2663044" cy="1555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«Өлкетану» </a:t>
            </a:r>
            <a:r>
              <a:rPr lang="ru-RU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kk-KZ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краеведческое</a:t>
            </a:r>
            <a:r>
              <a:rPr lang="ru-RU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186" y="3861048"/>
            <a:ext cx="2959888" cy="1728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«Отаным – тағдырым» </a:t>
            </a:r>
            <a:r>
              <a:rPr lang="ru-RU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kk-KZ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патриотическое</a:t>
            </a:r>
            <a:r>
              <a:rPr lang="ru-RU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772817"/>
            <a:ext cx="3016424" cy="15978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«Саналы азамат» </a:t>
            </a:r>
            <a:r>
              <a:rPr lang="kk-KZ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(профориентационная 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поддержка в выборе профессии</a:t>
            </a:r>
            <a:r>
              <a:rPr lang="kk-KZ" i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5518" y="4221089"/>
            <a:ext cx="2729370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«</a:t>
            </a:r>
            <a:r>
              <a:rPr lang="kk-KZ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Кітап – білім бұлағы» </a:t>
            </a:r>
            <a:endParaRPr lang="kk-KZ" b="1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kk-KZ" i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kk-KZ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пропаганда чтения</a:t>
            </a:r>
            <a:r>
              <a:rPr lang="kk-KZ" i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4534" y="764704"/>
            <a:ext cx="3520480" cy="461665"/>
          </a:xfrm>
          <a:prstGeom prst="rect">
            <a:avLst/>
          </a:prstGeom>
          <a:solidFill>
            <a:srgbClr val="FFF1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ТӘРБИЕ ЖӘНЕ БІЛІМ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27" name="Picture 3" descr="C:\Users\Enu\Desktop\six-6-rainbow-circular-arrows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15" y="2081458"/>
            <a:ext cx="2320838" cy="25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27362" y="4797152"/>
            <a:ext cx="3717172" cy="1944216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Конкурентоспособная </a:t>
            </a:r>
            <a:endParaRPr lang="ru-RU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личность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на региональных </a:t>
            </a:r>
            <a:endParaRPr lang="ru-RU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глобальных рынках, обладающая набором качеств, достойных 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XXI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века</a:t>
            </a:r>
            <a:endParaRPr lang="ru-RU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218023"/>
            <a:ext cx="3716950" cy="435113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САНАЛЫ АЗАМАТ</a:t>
            </a:r>
            <a:endParaRPr lang="ru-RU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1048138"/>
            <a:ext cx="3240360" cy="435113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ӨЛКЕТАНУ</a:t>
            </a:r>
            <a:endParaRPr lang="ru-RU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2120" y="1049671"/>
            <a:ext cx="3275856" cy="435113"/>
          </a:xfrm>
          <a:prstGeom prst="rect">
            <a:avLst/>
          </a:prstGeom>
          <a:solidFill>
            <a:srgbClr val="FFF1C5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ОТАНЫМ-ТАҒДЫРЫМ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4218023"/>
            <a:ext cx="4204257" cy="435113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Arial" pitchFamily="34" charset="0"/>
              </a:rPr>
              <a:t>КІТАП – БІЛІМ БУЛАҒЫ</a:t>
            </a:r>
            <a:endParaRPr lang="ru-RU" b="1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362" y="1619672"/>
            <a:ext cx="3240360" cy="2313384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Патриот с активной гражданской позицией и уважением к истории, культуре, обычаям и традициям своей малой родины, готовый к участию в делах на благо Казахстана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19" y="1619671"/>
            <a:ext cx="3262419" cy="2313385"/>
          </a:xfrm>
          <a:prstGeom prst="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Личность, воспитанная на синергии истинного прагматизма и культа знаний с чувством принадлежности к единой великой нации</a:t>
            </a:r>
            <a:endParaRPr lang="kk-KZ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4797152"/>
            <a:ext cx="4198522" cy="194421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семерная поддержка </a:t>
            </a:r>
            <a:r>
              <a:rPr lang="ru-RU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чтения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как важнейшего элемента культуры и инструмента повышения интеллектуального потенциала, конкурентоспособности нации, творческой и социальной активности молодежи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96162" y="260648"/>
            <a:ext cx="669674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ЦЕЛИ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БАЗОВЫХ НАПРАВЛЕНИЙ</a:t>
            </a:r>
            <a:endParaRPr lang="ru-RU" b="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40" y="1045704"/>
            <a:ext cx="1238799" cy="8671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07504" y="0"/>
            <a:ext cx="432048" cy="67413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 РУХАНИ ЖАҢҒЫРУ   *  РУХАНИ </a:t>
            </a:r>
            <a:r>
              <a:rPr lang="ru-RU" sz="1600" b="1" dirty="0">
                <a:solidFill>
                  <a:srgbClr val="FFFF99"/>
                </a:solidFill>
                <a:latin typeface="Century Gothic" pitchFamily="34" charset="0"/>
              </a:rPr>
              <a:t>ЖАҢҒЫРУ   </a:t>
            </a:r>
            <a:r>
              <a:rPr lang="ru-RU" sz="1600" b="1" dirty="0" smtClean="0">
                <a:solidFill>
                  <a:srgbClr val="FFFF99"/>
                </a:solidFill>
                <a:latin typeface="Century Gothic" pitchFamily="34" charset="0"/>
              </a:rPr>
              <a:t>* РУХАНИ ЖАҢҒЫРУ        </a:t>
            </a:r>
            <a:endParaRPr lang="ru-RU" sz="1600" b="1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Enu\Desktop\3-arrows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1514076" cy="15140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84B2F6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84B2F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2863</Words>
  <Application>Microsoft Office PowerPoint</Application>
  <PresentationFormat>Экран (4:3)</PresentationFormat>
  <Paragraphs>513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ЦЕННОСТЬ</dc:title>
  <dc:creator>ENU 2016</dc:creator>
  <cp:lastModifiedBy>Enu</cp:lastModifiedBy>
  <cp:revision>130</cp:revision>
  <cp:lastPrinted>2017-07-19T13:44:25Z</cp:lastPrinted>
  <dcterms:created xsi:type="dcterms:W3CDTF">2017-07-18T11:48:12Z</dcterms:created>
  <dcterms:modified xsi:type="dcterms:W3CDTF">2017-08-16T09:50:03Z</dcterms:modified>
</cp:coreProperties>
</file>