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6" r:id="rId1"/>
  </p:sldMasterIdLst>
  <p:notesMasterIdLst>
    <p:notesMasterId r:id="rId16"/>
  </p:notesMasterIdLst>
  <p:handoutMasterIdLst>
    <p:handoutMasterId r:id="rId17"/>
  </p:handoutMasterIdLst>
  <p:sldIdLst>
    <p:sldId id="290" r:id="rId2"/>
    <p:sldId id="276" r:id="rId3"/>
    <p:sldId id="277" r:id="rId4"/>
    <p:sldId id="278" r:id="rId5"/>
    <p:sldId id="287" r:id="rId6"/>
    <p:sldId id="288" r:id="rId7"/>
    <p:sldId id="285" r:id="rId8"/>
    <p:sldId id="286" r:id="rId9"/>
    <p:sldId id="279" r:id="rId10"/>
    <p:sldId id="280" r:id="rId11"/>
    <p:sldId id="281" r:id="rId12"/>
    <p:sldId id="282" r:id="rId13"/>
    <p:sldId id="283" r:id="rId14"/>
    <p:sldId id="28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ru-RU"/>
              <a:t>Мы за здоровый образ жизни!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93ED35C-0F59-4AC6-9A9D-EA781319D7EA}" type="datetimeFigureOut">
              <a:rPr lang="ru-RU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EBDB859-AC41-463B-B22C-C1D0CC18D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ru-RU"/>
              <a:t>Мы за здоровый образ жизни!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048705A-A811-47C1-8A75-EB43AEE13D2D}" type="datetimeFigureOut">
              <a:rPr lang="ru-RU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D012C12-1C06-4A14-975B-A79B8BA31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Верхний колонтитул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Мы за здоровый образ жизни!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Верхний колонтитул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Мы за здоровый образ жизни!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0513A8C-77A6-4553-ABB4-C908701FF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B6E5D-370F-4323-AF32-A65B7D235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A6E90-9F9D-448A-9DCE-175E37157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40B69-CB79-4ECB-ABA9-E96085CAF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114EC-1360-40A7-8EBF-2F1D9F169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2AEE7-DDF8-4D41-8261-836E281BB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99F7E07-9679-476D-B65A-F77C2D97F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2D4CE-B2CB-481F-A498-3AB7F8B9B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8BE3E-B8E4-47E0-A836-E39AB6916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75F71-9406-48DC-B62F-4183E32C7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8898F-17B9-4CBF-8144-642ED7EA5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F68A3AA-4F1E-4C49-B30B-6D1EB3903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73" r:id="rId2"/>
    <p:sldLayoutId id="2147483974" r:id="rId3"/>
    <p:sldLayoutId id="2147483975" r:id="rId4"/>
    <p:sldLayoutId id="2147483982" r:id="rId5"/>
    <p:sldLayoutId id="2147483983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ransition spd="med" advClick="0" advTm="7000">
    <p:dissolv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uma.tomsk.ru/page/15747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:\Users\User\Desktop\ПРОЕКТЫ\СОЦ.проект\055584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6120680" cy="4208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3" name="Прямоугольник 5"/>
          <p:cNvSpPr>
            <a:spLocks noChangeArrowheads="1"/>
          </p:cNvSpPr>
          <p:nvPr/>
        </p:nvSpPr>
        <p:spPr bwMode="auto">
          <a:xfrm>
            <a:off x="611188" y="5373688"/>
            <a:ext cx="82089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«Мы за здоровый образ жизни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algn="ctr"/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Материал </a:t>
            </a:r>
            <a:r>
              <a:rPr lang="ru-RU" sz="2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родителей п</a:t>
            </a:r>
            <a:r>
              <a:rPr lang="ru-RU" sz="2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одготовила </a:t>
            </a:r>
          </a:p>
          <a:p>
            <a:pPr marL="44450" algn="ctr"/>
            <a:r>
              <a:rPr lang="ru-RU" sz="2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ЗДВРБогдановской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ООШ  </a:t>
            </a:r>
            <a:r>
              <a:rPr lang="ru-RU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Фейст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В.В.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12" descr="C:\Users\User\Desktop\1311925062_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1412875"/>
            <a:ext cx="2490788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620713"/>
            <a:ext cx="7056438" cy="7921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ЗАВТРАК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341438"/>
            <a:ext cx="4537075" cy="5229225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Завтрак должен состоять из: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закусок: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бутерброда с сыром и сливочным маслом;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салатов;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горячего блюда: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творожного, яичного; или каши (овсяной, гречневой, пшенной, ячневой, перловой, рисовой);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горячего напитка: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чая (можно с молоком); кофейного напитка; горячего витаминизированного киселя, молока, какао с молоком; или напитка из шиповника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9" descr="C:\Users\User\Desktop\Salf_b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692696"/>
            <a:ext cx="266429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6" descr="C:\Users\User\Desktop\45jzjkyn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429000"/>
            <a:ext cx="3887954" cy="2918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692150"/>
            <a:ext cx="5543550" cy="6302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989138"/>
            <a:ext cx="4248150" cy="424815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Обед должен состоять из: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Закуски: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салаты из свежих, отварных овощей, зелени;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Горячего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первого блюда: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супа; 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второго блюда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мясное или рыбное с гарниром (крупяной, овощной или комбинированной).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Напитка: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сок, кисель, компот из свежих или сухих фруктов.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7" name="Picture 7" descr="C:\Users\User\Desktop\10b004cb48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564904"/>
            <a:ext cx="4477987" cy="3363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4" descr="C:\Users\User\Desktop\risunok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476250"/>
            <a:ext cx="2447925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124075" y="692150"/>
            <a:ext cx="5111750" cy="8651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ПОЛДНИК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23850" y="1916113"/>
            <a:ext cx="8351838" cy="1800225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Полдник должен  состоять из: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напитка (молоко, кисломолочные продукты, кисели, соки)</a:t>
            </a:r>
          </a:p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булочными или мучными кондитерскими изделиями (сухари, сушки, нежирное печенье)  либо из фруктов</a:t>
            </a:r>
          </a:p>
        </p:txBody>
      </p:sp>
      <p:pic>
        <p:nvPicPr>
          <p:cNvPr id="16388" name="Picture 4" descr="C:\Users\User\Desktop\risunok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549275"/>
            <a:ext cx="23114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C:\Users\User\Desktop\20070608_nezumiyomeiri_5044_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73016"/>
            <a:ext cx="3697222" cy="2939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3" name="Picture 9" descr="C:\Users\User\Desktop\2546852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645024"/>
            <a:ext cx="4074760" cy="2829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348038" y="692150"/>
            <a:ext cx="2232025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УЖИН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68313" y="2060575"/>
            <a:ext cx="8424862" cy="1728788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Ужин должен состоять из: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горячего блюда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(овощные, смешанные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крупяно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-овощные, рыбные блюда);</a:t>
            </a:r>
          </a:p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напитки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(чай, сок, кисель)</a:t>
            </a:r>
          </a:p>
        </p:txBody>
      </p:sp>
      <p:pic>
        <p:nvPicPr>
          <p:cNvPr id="17413" name="Picture 5" descr="C:\Users\User\Desktop\101989158_large_3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933056"/>
            <a:ext cx="2856782" cy="2649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4" descr="C:\Users\User\Desktop\risunok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620713"/>
            <a:ext cx="2109787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User\Desktop\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930032"/>
            <a:ext cx="2592288" cy="2628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5" name="Picture 7" descr="C:\Users\User\Desktop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933056"/>
            <a:ext cx="3446527" cy="2575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ПРОЕКТЫ\СОЦ.проект\6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484313"/>
            <a:ext cx="6340475" cy="3451225"/>
          </a:xfrm>
          <a:noFill/>
        </p:spPr>
      </p:pic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2484438" y="5516563"/>
            <a:ext cx="37877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3"/>
              </a:rPr>
              <a:t>http://duma.tomsk.ru/page/15747/</a:t>
            </a:r>
            <a:endParaRPr lang="ru-RU"/>
          </a:p>
          <a:p>
            <a:endParaRPr lang="ru-RU"/>
          </a:p>
        </p:txBody>
      </p:sp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1913" y="692150"/>
            <a:ext cx="7272337" cy="10810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«Должен он скакать и прыгать,                         всех хватать, ногами дрыгать…»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4294967295"/>
          </p:nvPr>
        </p:nvSpPr>
        <p:spPr>
          <a:xfrm>
            <a:off x="323850" y="1557338"/>
            <a:ext cx="8351838" cy="1439862"/>
          </a:xfrm>
        </p:spPr>
        <p:txBody>
          <a:bodyPr/>
          <a:lstStyle/>
          <a:p>
            <a:pPr algn="just" eaLnBrk="1" hangingPunct="1">
              <a:buFont typeface="Georgia" pitchFamily="18" charset="0"/>
              <a:buNone/>
            </a:pPr>
            <a:r>
              <a:rPr lang="ru-RU" sz="1400" smtClean="0"/>
              <a:t> 	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Учебный день по энергозатратам можно сравнить с многочасовым спортивным соревнованием. Ритм жизни школьника очень динамичен: он зубрит стихи, извлекает корень из числа, пишет диктант, а в следующий момент уже бежит кросс на лыжах. И так всю неделю. </a:t>
            </a:r>
          </a:p>
        </p:txBody>
      </p:sp>
      <p:sp>
        <p:nvSpPr>
          <p:cNvPr id="6148" name="Прямоугольник 4"/>
          <p:cNvSpPr>
            <a:spLocks noChangeArrowheads="1"/>
          </p:cNvSpPr>
          <p:nvPr/>
        </p:nvSpPr>
        <p:spPr bwMode="auto">
          <a:xfrm>
            <a:off x="323850" y="5300663"/>
            <a:ext cx="84597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Очень важно, чтобы здоровый рацион питания каждый день полностью восстанавливал силы и энергию ребенка. Школьник испытывает огромную потребность в пищевых веществах, витаминах и минералах, особенно в белке, железе, кальции, йоде.</a:t>
            </a:r>
            <a:endParaRPr lang="ru-RU"/>
          </a:p>
        </p:txBody>
      </p:sp>
      <p:pic>
        <p:nvPicPr>
          <p:cNvPr id="5" name="Picture 9" descr="C:\Users\User\Desktop\Salf_b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1296144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C:\Users\User\Pictures\ДЛЯ\detia-70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996952"/>
            <a:ext cx="1728192" cy="1925699"/>
          </a:xfrm>
          <a:prstGeom prst="rect">
            <a:avLst/>
          </a:prstGeom>
          <a:noFill/>
        </p:spPr>
      </p:pic>
      <p:pic>
        <p:nvPicPr>
          <p:cNvPr id="6153" name="Picture 9" descr="C:\Users\User\Pictures\ДЛЯ\3x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212976"/>
            <a:ext cx="1276350" cy="1895475"/>
          </a:xfrm>
          <a:prstGeom prst="rect">
            <a:avLst/>
          </a:prstGeom>
          <a:noFill/>
        </p:spPr>
      </p:pic>
      <p:pic>
        <p:nvPicPr>
          <p:cNvPr id="6154" name="Picture 10" descr="C:\Users\User\Pictures\ДЛЯ\99594_html_6c4641c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0147" y="2924944"/>
            <a:ext cx="2179555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8229600" cy="8683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«ГЛАВНОЕ - ВОВРЕМЯ ПОДКРЕПИТЬСЯ!»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2492375"/>
            <a:ext cx="3636962" cy="2735263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ПРОДУКТЫ ДЕЛЯТСЯ НА            5 ОСНОВНЫХ ГРУПП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150" y="1341438"/>
            <a:ext cx="5616575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РАЦИОН ПИТАНИЯ ШКОЛЬНИКА</a:t>
            </a:r>
          </a:p>
        </p:txBody>
      </p:sp>
      <p:sp>
        <p:nvSpPr>
          <p:cNvPr id="7173" name="Прямоугольник 4"/>
          <p:cNvSpPr>
            <a:spLocks noChangeArrowheads="1"/>
          </p:cNvSpPr>
          <p:nvPr/>
        </p:nvSpPr>
        <p:spPr bwMode="auto">
          <a:xfrm>
            <a:off x="323850" y="5589588"/>
            <a:ext cx="85693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В ежедневное меню ребенка и подростка должны входить продукты из всех 5 основных групп. Только тогда питание растущий организм школьника получит полный набор необходимых пищевых веществ в достаточном количестве.</a:t>
            </a:r>
          </a:p>
        </p:txBody>
      </p:sp>
      <p:pic>
        <p:nvPicPr>
          <p:cNvPr id="7174" name="Picture 6" descr="C:\Users\User\Desktop\ПРОЕКТЫ\СОЦ.проект\175288_html_eb2b06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1916113"/>
            <a:ext cx="444341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692150"/>
            <a:ext cx="8245475" cy="7794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СБАЛАНСИРУЙТЕ ПИТАНИЕ РЕБЁНКА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412875"/>
            <a:ext cx="8497887" cy="935038"/>
          </a:xfrm>
        </p:spPr>
        <p:txBody>
          <a:bodyPr>
            <a:normAutofit fontScale="250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ИСТОЧНИК БЕЛКОВ: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Мясо, рыба, яйца, молочные и кисломолочные продукты (кефир, творог, сыры), крупы.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971550" y="5949950"/>
            <a:ext cx="734536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Соотношение белков, жиров и углеводов в рационе питания должно быть 1:1:4</a:t>
            </a:r>
          </a:p>
        </p:txBody>
      </p:sp>
      <p:pic>
        <p:nvPicPr>
          <p:cNvPr id="8197" name="Picture 5" descr="C:\Users\User\Desktop\1340950305_qla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565400"/>
            <a:ext cx="669766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692150"/>
            <a:ext cx="8964612" cy="7794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СБАЛАНСИРУЙТЕ  ПИТАНИЕ РЕБЁНКА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088" y="1484313"/>
            <a:ext cx="7488237" cy="647700"/>
          </a:xfrm>
        </p:spPr>
        <p:txBody>
          <a:bodyPr>
            <a:normAutofit fontScale="250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ИСТОЧНИК ЖИВОТНЫХ ЖИРОВ: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Мясные и молочные продукты.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395288" y="5876925"/>
            <a:ext cx="82089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Соотношение белков, жиров и углеводов в рационе питания                должно быть 1:1:4</a:t>
            </a:r>
          </a:p>
        </p:txBody>
      </p:sp>
      <p:pic>
        <p:nvPicPr>
          <p:cNvPr id="9223" name="Picture 7" descr="C:\Users\User\Desktop\домашнее молоко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420888"/>
            <a:ext cx="4495800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11" descr="C:\Users\User\Desktop\12954-losos-clane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2276475"/>
            <a:ext cx="259397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 descr="C:\Users\User\Desktop\Salm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149725"/>
            <a:ext cx="2519363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5" descr="C:\Users\User\Desktop\84605627_large_b1d4de7e8b04__Custom_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292600"/>
            <a:ext cx="1616075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692150"/>
            <a:ext cx="8316912" cy="7794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СБАЛАНСИРУЙТЕ ПИТАНИЕ РЕБЁНКА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773238"/>
            <a:ext cx="8424862" cy="792162"/>
          </a:xfrm>
        </p:spPr>
        <p:txBody>
          <a:bodyPr>
            <a:normAutofit fontScale="250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ИСТОЧНИК РАСТИТЕЛЬНЫХ ЖИРОВ: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Подсолнечное, кукурузное и рыжиковое масло, орехи (фундук, грецкий, кедровый и т.д.), семена подсолнечника.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395288" y="5876925"/>
            <a:ext cx="82089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Соотношение белков, жиров и углеводов в рационе питания          должно быть 1:1:4</a:t>
            </a:r>
          </a:p>
        </p:txBody>
      </p:sp>
      <p:pic>
        <p:nvPicPr>
          <p:cNvPr id="10245" name="Picture 5" descr="C:\Users\User\Desktop\polza-lnanogo-masla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852936"/>
            <a:ext cx="3521968" cy="2350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7" descr="C:\Users\User\Desktop\x_977a4f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5084763"/>
            <a:ext cx="11541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0" descr="C:\Users\User\Desktop\1348560963_bbeh6gyta0uovw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213100"/>
            <a:ext cx="3259137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C:\Users\User\Desktop\0_10d2bf_2de970ae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2852738"/>
            <a:ext cx="243840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7" descr="C:\Users\User\Desktop\x_977a4f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5084763"/>
            <a:ext cx="11525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692150"/>
            <a:ext cx="8640762" cy="7794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СБАЛАНСИРУЙТЕ ПИТАНИЕ РЕБЁНКА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773238"/>
            <a:ext cx="8147050" cy="1079500"/>
          </a:xfrm>
        </p:spPr>
        <p:txBody>
          <a:bodyPr>
            <a:normAutofit fontScale="250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ИСТОЧНИК УГЛЕВОЛОВ: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Свежие плоды (фрукты) и ягоды, молочные продукты.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1692275" y="5732463"/>
            <a:ext cx="6551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Соотношение белков, жиров и углеводов в рационе питания должно быть 1:1:4</a:t>
            </a:r>
          </a:p>
        </p:txBody>
      </p:sp>
      <p:pic>
        <p:nvPicPr>
          <p:cNvPr id="11269" name="Picture 11" descr="C:\Users\User\Desktop\32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284538"/>
            <a:ext cx="2260600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2" descr="C:\Users\User\Desktop\0_162-500x5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3141663"/>
            <a:ext cx="2484437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C:\Users\User\Desktop\kansere_karsi_korumada_mucize_besinler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636912"/>
            <a:ext cx="5472608" cy="308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692150"/>
            <a:ext cx="8389937" cy="7794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СБАЛАНСИРУЙТЕ ПИТАНИЕ РЕБЁНКА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50825" y="1557338"/>
            <a:ext cx="8642350" cy="2376487"/>
          </a:xfrm>
        </p:spPr>
        <p:txBody>
          <a:bodyPr/>
          <a:lstStyle/>
          <a:p>
            <a:pPr algn="ctr" eaLnBrk="1" hangingPunct="1"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ИСТОЧНИК ПИЩЕВЫХ ВОЛОКОН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(КЛЕТЧАТКИ):</a:t>
            </a:r>
          </a:p>
          <a:p>
            <a:pPr algn="just" eaLnBrk="1" hangingPunct="1">
              <a:buFont typeface="Georgia" pitchFamily="18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Фрукты, ягоды и овощи, бобовые (фасоль, соя, чечевица), крупы (гречневая, овсяная, перловая и т.д.) и продукты, созданные на их основе (хлеб, зерновые хлопья, макароны и т.д.)</a:t>
            </a:r>
          </a:p>
          <a:p>
            <a:pPr eaLnBrk="1" hangingPunct="1"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1619250" y="5805488"/>
            <a:ext cx="6551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Соотношение белков, жиров и углеводов в рационе питания должно быть 1:1:4</a:t>
            </a:r>
          </a:p>
        </p:txBody>
      </p:sp>
      <p:pic>
        <p:nvPicPr>
          <p:cNvPr id="12293" name="Picture 6" descr="C:\Users\User\Desktop\spelt-grain-br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149725"/>
            <a:ext cx="2060575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C:\Users\User\Desktop\9mSqAFubNx17Lia0t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573016"/>
            <a:ext cx="3704339" cy="2318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8" descr="C:\Users\User\Desktop\69929861_RRSRSR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3716338"/>
            <a:ext cx="1158875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9" descr="C:\Users\User\Desktop\image (84)-500x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5213" y="3644900"/>
            <a:ext cx="17287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836613"/>
            <a:ext cx="8004175" cy="1066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 ОРГАНИЗМУ  НЕОБХОДИМЫ ПИЩЕВЫЕ  ВЕЩЕСТВА?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250825" y="1989138"/>
            <a:ext cx="4537075" cy="4464050"/>
          </a:xfrm>
        </p:spPr>
        <p:txBody>
          <a:bodyPr/>
          <a:lstStyle/>
          <a:p>
            <a:pPr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Белки -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«кирпичики», из которых строятся клетки организма и все необходимые для жизни вещества: гормоны, ферменты, витамины.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Жиры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источник энергии, минеральных веществ, жирорастворимых витаминов.</a:t>
            </a:r>
          </a:p>
          <a:p>
            <a:pPr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Углеводы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основной поставщик энергии для жизни.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Пищевые волокна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способствуют хорошему пищеварению, защищают организм от пищевых канцерогенов, помогают в профилактике многих заболеваний.</a:t>
            </a:r>
          </a:p>
        </p:txBody>
      </p:sp>
      <p:pic>
        <p:nvPicPr>
          <p:cNvPr id="13319" name="Picture 7" descr="C:\Users\User\Desktop\292831_483414198356938_141651686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132856"/>
            <a:ext cx="396044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1249</TotalTime>
  <Words>598</Words>
  <Application>Microsoft Office PowerPoint</Application>
  <PresentationFormat>Экран (4:3)</PresentationFormat>
  <Paragraphs>65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Городская</vt:lpstr>
      <vt:lpstr>Слайд 1</vt:lpstr>
      <vt:lpstr>«Должен он скакать и прыгать,                         всех хватать, ногами дрыгать…» </vt:lpstr>
      <vt:lpstr>«ГЛАВНОЕ - ВОВРЕМЯ ПОДКРЕПИТЬСЯ!»</vt:lpstr>
      <vt:lpstr>СБАЛАНСИРУЙТЕ ПИТАНИЕ РЕБЁНКА</vt:lpstr>
      <vt:lpstr>СБАЛАНСИРУЙТЕ  ПИТАНИЕ РЕБЁНКА</vt:lpstr>
      <vt:lpstr>СБАЛАНСИРУЙТЕ ПИТАНИЕ РЕБЁНКА</vt:lpstr>
      <vt:lpstr>СБАЛАНСИРУЙТЕ ПИТАНИЕ РЕБЁНКА</vt:lpstr>
      <vt:lpstr>СБАЛАНСИРУЙТЕ ПИТАНИЕ РЕБЁНКА</vt:lpstr>
      <vt:lpstr>ПОЧЕМУ  ОРГАНИЗМУ  НЕОБХОДИМЫ ПИЩЕВЫЕ  ВЕЩЕСТВА?</vt:lpstr>
      <vt:lpstr>ЗАВТРАК</vt:lpstr>
      <vt:lpstr>ОБЕД</vt:lpstr>
      <vt:lpstr>ПОЛДНИК</vt:lpstr>
      <vt:lpstr>УЖИН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здорового питания для школьников</dc:title>
  <dc:creator>Храмцова Е. А.</dc:creator>
  <cp:lastModifiedBy>user</cp:lastModifiedBy>
  <cp:revision>172</cp:revision>
  <dcterms:created xsi:type="dcterms:W3CDTF">2008-11-10T15:53:20Z</dcterms:created>
  <dcterms:modified xsi:type="dcterms:W3CDTF">2019-01-18T10:26:09Z</dcterms:modified>
</cp:coreProperties>
</file>