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2" r:id="rId4"/>
    <p:sldId id="273" r:id="rId5"/>
    <p:sldId id="270" r:id="rId6"/>
    <p:sldId id="279" r:id="rId7"/>
    <p:sldId id="280" r:id="rId8"/>
    <p:sldId id="281" r:id="rId9"/>
    <p:sldId id="274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32" autoAdjust="0"/>
  </p:normalViewPr>
  <p:slideViewPr>
    <p:cSldViewPr>
      <p:cViewPr>
        <p:scale>
          <a:sx n="80" d="100"/>
          <a:sy n="80" d="100"/>
        </p:scale>
        <p:origin x="-1086" y="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F0956-A326-4C75-9AB7-3D31002A4089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83D3B2-35CA-4E41-BEB3-738F2E9DDF4B}">
      <dgm:prSet custT="1"/>
      <dgm:spPr/>
      <dgm:t>
        <a:bodyPr/>
        <a:lstStyle/>
        <a:p>
          <a:pPr algn="l" rtl="0"/>
          <a:endParaRPr lang="ru-RU" sz="1300" dirty="0" smtClean="0"/>
        </a:p>
        <a:p>
          <a:pPr algn="l" rtl="0"/>
          <a:endParaRPr lang="ru-RU" sz="1300" dirty="0" smtClean="0"/>
        </a:p>
      </dgm:t>
    </dgm:pt>
    <dgm:pt modelId="{74CCC826-1222-435D-A2E1-D434C7901E25}" type="parTrans" cxnId="{F8BDD4AA-8A20-4EA1-BEC8-5FEBC79CA259}">
      <dgm:prSet/>
      <dgm:spPr/>
      <dgm:t>
        <a:bodyPr/>
        <a:lstStyle/>
        <a:p>
          <a:endParaRPr lang="ru-RU"/>
        </a:p>
      </dgm:t>
    </dgm:pt>
    <dgm:pt modelId="{85E0F62A-7865-44D4-B888-64DB0CCBB6E7}" type="sibTrans" cxnId="{F8BDD4AA-8A20-4EA1-BEC8-5FEBC79CA259}">
      <dgm:prSet/>
      <dgm:spPr/>
      <dgm:t>
        <a:bodyPr/>
        <a:lstStyle/>
        <a:p>
          <a:endParaRPr lang="ru-RU"/>
        </a:p>
      </dgm:t>
    </dgm:pt>
    <dgm:pt modelId="{2E2C4516-F606-4F1D-A4A3-92B42D78C114}" type="pres">
      <dgm:prSet presAssocID="{43CF0956-A326-4C75-9AB7-3D31002A408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5632BA-E8B2-4477-970A-68254B408217}" type="pres">
      <dgm:prSet presAssocID="{7583D3B2-35CA-4E41-BEB3-738F2E9DDF4B}" presName="circle1" presStyleLbl="node1" presStyleIdx="0" presStyleCnt="1"/>
      <dgm:spPr/>
    </dgm:pt>
    <dgm:pt modelId="{C04C86B9-58EA-4078-9BF0-284EB207F43F}" type="pres">
      <dgm:prSet presAssocID="{7583D3B2-35CA-4E41-BEB3-738F2E9DDF4B}" presName="space" presStyleCnt="0"/>
      <dgm:spPr/>
    </dgm:pt>
    <dgm:pt modelId="{2893F966-A58A-46D7-9350-BBD36E064F58}" type="pres">
      <dgm:prSet presAssocID="{7583D3B2-35CA-4E41-BEB3-738F2E9DDF4B}" presName="rect1" presStyleLbl="alignAcc1" presStyleIdx="0" presStyleCnt="1" custScaleY="100000" custLinFactNeighborX="-4242" custLinFactNeighborY="-6061"/>
      <dgm:spPr/>
      <dgm:t>
        <a:bodyPr/>
        <a:lstStyle/>
        <a:p>
          <a:endParaRPr lang="ru-RU"/>
        </a:p>
      </dgm:t>
    </dgm:pt>
    <dgm:pt modelId="{436C83F1-4846-4CDC-8C7E-6C24DD0F43D0}" type="pres">
      <dgm:prSet presAssocID="{7583D3B2-35CA-4E41-BEB3-738F2E9DDF4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9E1D3B-9789-4C29-81EF-3C02F682FF2F}" type="presOf" srcId="{7583D3B2-35CA-4E41-BEB3-738F2E9DDF4B}" destId="{436C83F1-4846-4CDC-8C7E-6C24DD0F43D0}" srcOrd="1" destOrd="0" presId="urn:microsoft.com/office/officeart/2005/8/layout/target3"/>
    <dgm:cxn modelId="{052BAB82-4CFD-4227-88C0-F4374BFA128B}" type="presOf" srcId="{43CF0956-A326-4C75-9AB7-3D31002A4089}" destId="{2E2C4516-F606-4F1D-A4A3-92B42D78C114}" srcOrd="0" destOrd="0" presId="urn:microsoft.com/office/officeart/2005/8/layout/target3"/>
    <dgm:cxn modelId="{8565763B-D02F-46DA-8081-0CE7C9EDAECF}" type="presOf" srcId="{7583D3B2-35CA-4E41-BEB3-738F2E9DDF4B}" destId="{2893F966-A58A-46D7-9350-BBD36E064F58}" srcOrd="0" destOrd="0" presId="urn:microsoft.com/office/officeart/2005/8/layout/target3"/>
    <dgm:cxn modelId="{F8BDD4AA-8A20-4EA1-BEC8-5FEBC79CA259}" srcId="{43CF0956-A326-4C75-9AB7-3D31002A4089}" destId="{7583D3B2-35CA-4E41-BEB3-738F2E9DDF4B}" srcOrd="0" destOrd="0" parTransId="{74CCC826-1222-435D-A2E1-D434C7901E25}" sibTransId="{85E0F62A-7865-44D4-B888-64DB0CCBB6E7}"/>
    <dgm:cxn modelId="{63BAB419-D95B-4305-856F-5CE6513EE1AF}" type="presParOf" srcId="{2E2C4516-F606-4F1D-A4A3-92B42D78C114}" destId="{655632BA-E8B2-4477-970A-68254B408217}" srcOrd="0" destOrd="0" presId="urn:microsoft.com/office/officeart/2005/8/layout/target3"/>
    <dgm:cxn modelId="{9E943AE8-E338-4923-91D0-E190CC62CADD}" type="presParOf" srcId="{2E2C4516-F606-4F1D-A4A3-92B42D78C114}" destId="{C04C86B9-58EA-4078-9BF0-284EB207F43F}" srcOrd="1" destOrd="0" presId="urn:microsoft.com/office/officeart/2005/8/layout/target3"/>
    <dgm:cxn modelId="{EF06EAA9-7294-4066-B891-72A60B441DE9}" type="presParOf" srcId="{2E2C4516-F606-4F1D-A4A3-92B42D78C114}" destId="{2893F966-A58A-46D7-9350-BBD36E064F58}" srcOrd="2" destOrd="0" presId="urn:microsoft.com/office/officeart/2005/8/layout/target3"/>
    <dgm:cxn modelId="{5F4DA571-295B-4612-B6CD-68082A6C80A9}" type="presParOf" srcId="{2E2C4516-F606-4F1D-A4A3-92B42D78C114}" destId="{436C83F1-4846-4CDC-8C7E-6C24DD0F43D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5632BA-E8B2-4477-970A-68254B408217}">
      <dsp:nvSpPr>
        <dsp:cNvPr id="0" name=""/>
        <dsp:cNvSpPr/>
      </dsp:nvSpPr>
      <dsp:spPr>
        <a:xfrm>
          <a:off x="0" y="0"/>
          <a:ext cx="2514598" cy="25145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3F966-A58A-46D7-9350-BBD36E064F58}">
      <dsp:nvSpPr>
        <dsp:cNvPr id="0" name=""/>
        <dsp:cNvSpPr/>
      </dsp:nvSpPr>
      <dsp:spPr>
        <a:xfrm>
          <a:off x="990626" y="0"/>
          <a:ext cx="6286500" cy="25145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</dsp:txBody>
      <dsp:txXfrm>
        <a:off x="990626" y="0"/>
        <a:ext cx="6286500" cy="2514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16CDA-2CC4-4E9D-B3F5-CD0039EF6D70}" type="datetimeFigureOut">
              <a:rPr lang="ru-RU" smtClean="0"/>
              <a:pPr/>
              <a:t>18.01.2019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28880-F1B5-451E-88C7-C19BB35AA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FD156-F8A2-4FFD-B70F-97944C41523A}" type="datetimeFigureOut">
              <a:rPr lang="ru-RU" smtClean="0"/>
              <a:pPr/>
              <a:t>18.01.2019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468B9-2EA1-46E8-BD79-4B8A1CA721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33400" y="1143001"/>
          <a:ext cx="7543800" cy="2514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00200" y="1219202"/>
            <a:ext cx="61722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Правильное питание-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алог  долголетия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Users\техномир\Documents\рисунки еда и другое\продукты\0001371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" y="4114801"/>
            <a:ext cx="2362200" cy="1956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733800" y="4044793"/>
            <a:ext cx="5105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Составила: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учитель физической культуры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Фейст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Валентина Викторовна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Красители </a:t>
            </a:r>
            <a:endParaRPr lang="ru-RU" sz="4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Находятся в диапазоне от 100 до 199. У людей с аллергической  предрасположенностью причиной крапивницы, слезотечения, отеков, приступов астмы могут быть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азотокрасители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имеющие обозначение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Е102, 110,122-124,127-129 и 151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Это вещества добавляют в кондитерские изделия, сыр , маргарин.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C:\Users\техномир\Documents\рисунки еда и другое\продукты\BD08869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1" y="4572000"/>
            <a:ext cx="1664135" cy="1600200"/>
          </a:xfrm>
          <a:prstGeom prst="rect">
            <a:avLst/>
          </a:prstGeom>
          <a:noFill/>
        </p:spPr>
      </p:pic>
      <p:pic>
        <p:nvPicPr>
          <p:cNvPr id="2050" name="Picture 2" descr="F:\Классный час\Новая папка (2)\CHEESE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1" y="4800601"/>
            <a:ext cx="1303337" cy="12922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Консерванты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Увеличивают срок хранения продуктов и кодируются номерами 200-299. С точки зрения вероятной провокации аллергической реакции наиболее безопасны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сорбиновая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(Е200-203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 муравьиная кислоты.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бензойной кислоты и ее солей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(Е210- 217),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также двуокиси серы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(Е-220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 сульфитов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(Е221-226, 239)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людям с расположенностью к аллергии лучше отказаться.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Антиокислители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Они защищают продукты от повреждающего действия кислорода  и имеют индексы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Е300-399.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Е311-313)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могут стать причиной головной боли, кожных реакций. Вещества применяются в изготовлении бульонных кубиков, жевательной резинки, мороженого.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C:\Users\техномир\Documents\рисунки еда и другое\продукты\FD00299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724401" y="4343400"/>
            <a:ext cx="2172537" cy="2266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Стабилизаторы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вещества (400-499), поддерживают желеобразную  консистенцию продуктов. Многие из них являются производными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метилцеллюлозы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употребленные в большом количестве вызывают расстройство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желудочно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кишечного тракта.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Эмульгаторы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Используются для приготовления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жировых смесей, например майонеза,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кремообразных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пищевых продуктов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(500-599).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Чаще всего в качестве эмульгатора применяют натуральное вещество лецитин, получаемое из яичного желтка. Об этом нужно помнить тем, у кого аллергия на яйца.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9" descr="C:\Users\техномир\Documents\рисунки еда и другое\продукты\яйц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648201"/>
            <a:ext cx="2895600" cy="15686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1051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Усилители вкуса и </a:t>
            </a:r>
            <a:r>
              <a:rPr lang="ru-RU" sz="5400" dirty="0" err="1" smtClean="0"/>
              <a:t>ароматизаторы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Глютамат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(Е620),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который часто добавляют в соусы, приправы, колбасы и другие продукты, бывает причиной не только аллергической реакции, но и приступов мигрени и сердцебиения.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C:\Users\техномир\Documents\рисунки еда и другое\продукты\BD0887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191000"/>
            <a:ext cx="2039939" cy="2133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Опаснейшие консерванты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Наиболее опасные консерванты, вызывающие: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злокачественные опухоли (рак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): Е131, Е142, Е152, Е210, Е 211, Е213, Е217, Е240, Е330, Е447;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заболевания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желудочно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кишечного тракта: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Е221-Е226, Е320, Е321, Е322, Е339, Е340, Е341, Е405, Е407-Е466;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заболевания печени и почек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: Е171-Е173, Е320-Е322;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другие консерванты, употребление которых в пищу запрещены в развитых странах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:Е102-105, Е110-111, Е120-127, Е130, Е141, Е150,Е180, Е212, Е215-216, Е230-232, Е238, Е241, Е250, Е311-313, Е450, Е477</a:t>
            </a:r>
          </a:p>
          <a:p>
            <a:pPr>
              <a:buFont typeface="Wingdings" pitchFamily="2" charset="2"/>
              <a:buChar char="Ø"/>
            </a:pP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Улучшают память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Морковь</a:t>
            </a:r>
            <a:r>
              <a:rPr lang="ru-RU" dirty="0" smtClean="0"/>
              <a:t> стимулирует обмен веществ в мозге, поэтому перед заучиванием материала неплохо съесть тарелку тертой моркови с растительным маслом (без масла усвояемость самого ценного в моркови вещества бета- каротина резко снижается).</a:t>
            </a:r>
          </a:p>
          <a:p>
            <a:r>
              <a:rPr lang="ru-RU" b="1" dirty="0" smtClean="0"/>
              <a:t>Ананасы </a:t>
            </a:r>
            <a:r>
              <a:rPr lang="ru-RU" dirty="0" smtClean="0"/>
              <a:t>давно используют театральные и музыкальные звезды, коим приходится заучивать много информации. Для желающих поддерживать форму немаловажна и чрезвычайно низкая калорийность этого продукта. Одного стакана ананасового сока в день вполне достаточно для получения эффекта.</a:t>
            </a:r>
          </a:p>
          <a:p>
            <a:r>
              <a:rPr lang="ru-RU" b="1" dirty="0" smtClean="0"/>
              <a:t>Черника </a:t>
            </a:r>
            <a:r>
              <a:rPr lang="ru-RU" dirty="0" smtClean="0"/>
              <a:t>способствует мозговому кровообращению. Желательно употреблять ее в свежем или замороженном виде.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F:\Классный час\Новая папка (2)\CARROT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2057400"/>
            <a:ext cx="762000" cy="1143000"/>
          </a:xfrm>
          <a:prstGeom prst="rect">
            <a:avLst/>
          </a:prstGeom>
          <a:noFill/>
        </p:spPr>
      </p:pic>
      <p:pic>
        <p:nvPicPr>
          <p:cNvPr id="9" name="Picture 3" descr="C:\Users\техномир\Documents\рисунки еда и другое\продукты\FD00459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28825">
            <a:off x="8194859" y="4165565"/>
            <a:ext cx="707388" cy="914440"/>
          </a:xfrm>
          <a:prstGeom prst="rect">
            <a:avLst/>
          </a:prstGeom>
          <a:noFill/>
        </p:spPr>
      </p:pic>
      <p:pic>
        <p:nvPicPr>
          <p:cNvPr id="11" name="Picture 2" descr="C:\Users\техномир\Documents\рисунки еда и другое\продукты\FD00466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0394">
            <a:off x="7541421" y="5635676"/>
            <a:ext cx="1025825" cy="87641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313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Помогает сконцентрировать память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Лук</a:t>
            </a:r>
            <a:r>
              <a:rPr lang="ru-RU" dirty="0" smtClean="0"/>
              <a:t> полезен при переутомлении и психической усталости, улучшает снабжению мозга кислородом. Принимать ежедневно не менее половины луковицы.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b="1" dirty="0" smtClean="0"/>
              <a:t>Орехи</a:t>
            </a:r>
            <a:r>
              <a:rPr lang="ru-RU" dirty="0" smtClean="0"/>
              <a:t> стимулируют деятельность мозга, укрепляют нервную систему. Особенно рекомендуются при длительной напряженной деятельности.</a:t>
            </a:r>
          </a:p>
          <a:p>
            <a:endParaRPr lang="ru-RU" dirty="0"/>
          </a:p>
        </p:txBody>
      </p:sp>
      <p:pic>
        <p:nvPicPr>
          <p:cNvPr id="6" name="Picture 2" descr="F:\Классный час\Новая папка (2)\J01442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943600" y="3124200"/>
            <a:ext cx="1699192" cy="1295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4572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Ваше здоровье </a:t>
            </a:r>
            <a:r>
              <a:rPr lang="ru-RU" sz="4000" b="1" i="1" dirty="0" smtClean="0"/>
              <a:t>- </a:t>
            </a:r>
            <a:r>
              <a:rPr lang="ru-RU" sz="4000" b="1" dirty="0" smtClean="0"/>
              <a:t>в ваших руках, а правильное здоровое питание - залог вашего долголетия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 Будьте здоровы!</a:t>
            </a:r>
            <a:endParaRPr lang="ru-RU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6038" y="1066801"/>
            <a:ext cx="7971927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Человек есть то,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он ест.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Генрих Гейне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" name="Picture 5" descr="C:\Users\техномир\Documents\рисунки еда и другое\продукты\BD08873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1" y="4267200"/>
            <a:ext cx="2501545" cy="2057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C:\Users\техномир\Documents\рисунки еда и другое\дети\PE02650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1" y="4114801"/>
            <a:ext cx="2236787" cy="17684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4400" dirty="0" smtClean="0"/>
              <a:t>Основные принципы  рационного питания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Рацион питания  человека  по энергетической ценности должен покрывать их энергетические затраты.</a:t>
            </a:r>
          </a:p>
          <a:p>
            <a:pPr lvl="0"/>
            <a:r>
              <a:rPr lang="ru-RU" dirty="0" smtClean="0"/>
              <a:t>Рацион питания  должен быть сбалансирован по всем заменимым и незаменимым пищевым фактором, включая белки и аминокислоты, пищевые жиры и жирные кислоты, витамины, минеральные соли и микроэлементы. </a:t>
            </a:r>
          </a:p>
          <a:p>
            <a:pPr lvl="0"/>
            <a:r>
              <a:rPr lang="ru-RU" dirty="0" smtClean="0"/>
              <a:t>Человек должен получать все группы продуктов, то есть его рацион должен быть разнообразным.</a:t>
            </a:r>
          </a:p>
          <a:p>
            <a:pPr lvl="0"/>
            <a:r>
              <a:rPr lang="ru-RU" dirty="0" smtClean="0"/>
              <a:t>Пища должна быть безопасной и соответствовать санитарным нормам и правилам, действующим в РФ.</a:t>
            </a:r>
          </a:p>
          <a:p>
            <a:pPr lvl="0"/>
            <a:r>
              <a:rPr lang="ru-RU" dirty="0" smtClean="0"/>
              <a:t>Необходимо  также учитывать индивидуальные особенности  человека, в том числе непереносимость отдельных продуктов и блюд.</a:t>
            </a:r>
          </a:p>
          <a:p>
            <a:pPr lvl="0"/>
            <a:r>
              <a:rPr lang="ru-RU" dirty="0" smtClean="0"/>
              <a:t>Большое внимание должно уделяться режиму питания.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Продукты которые должны присутствовать в рационе питания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морепродукты и рыбопродукты;</a:t>
            </a:r>
          </a:p>
          <a:p>
            <a:r>
              <a:rPr lang="ru-RU" dirty="0" smtClean="0"/>
              <a:t>молочные продукты;</a:t>
            </a:r>
          </a:p>
          <a:p>
            <a:r>
              <a:rPr lang="ru-RU" dirty="0" smtClean="0"/>
              <a:t>фрукты и овощи;</a:t>
            </a:r>
          </a:p>
          <a:p>
            <a:r>
              <a:rPr lang="ru-RU" dirty="0" smtClean="0"/>
              <a:t>хлебобулочные изделия;</a:t>
            </a:r>
          </a:p>
          <a:p>
            <a:r>
              <a:rPr lang="ru-RU" dirty="0" smtClean="0"/>
              <a:t>крупы, макаронные изделия, бобовые</a:t>
            </a:r>
          </a:p>
          <a:p>
            <a:r>
              <a:rPr lang="ru-RU" dirty="0" smtClean="0"/>
              <a:t>мясо</a:t>
            </a:r>
          </a:p>
          <a:p>
            <a:r>
              <a:rPr lang="ru-RU" dirty="0" smtClean="0"/>
              <a:t>яйца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техномир\Documents\картинки\рисунки еда и другое\продукты\BD08870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56567" flipH="1">
            <a:off x="6324600" y="2057400"/>
            <a:ext cx="1914333" cy="1360488"/>
          </a:xfrm>
          <a:prstGeom prst="rect">
            <a:avLst/>
          </a:prstGeom>
          <a:noFill/>
        </p:spPr>
      </p:pic>
      <p:pic>
        <p:nvPicPr>
          <p:cNvPr id="7" name="Picture 3" descr="C:\Users\техномир\Documents\картинки\рисунки еда и другое\продукты\BD08898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962401"/>
            <a:ext cx="1773691" cy="1302431"/>
          </a:xfrm>
          <a:prstGeom prst="rect">
            <a:avLst/>
          </a:prstGeom>
          <a:noFill/>
        </p:spPr>
      </p:pic>
      <p:pic>
        <p:nvPicPr>
          <p:cNvPr id="27" name="Picture 6" descr="C:\Users\техномир\Documents\картинки\рисунки еда и другое\продукты\BD08904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4495800"/>
            <a:ext cx="1981200" cy="153061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техномир\Documents\рисунки еда и другое\продукты\000137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95400"/>
            <a:ext cx="19050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7" descr="C:\Users\техномир\Documents\рисунки еда и другое\продукты\BD08903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914400"/>
            <a:ext cx="2552700" cy="19675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3" descr="F:\Еда\С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648201"/>
            <a:ext cx="2057400" cy="15525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F:\Еда\Фант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2209801"/>
            <a:ext cx="2286000" cy="43529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9" name="Picture 5" descr="F:\Еда\Чипсы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3810000" y="3657601"/>
            <a:ext cx="1752600" cy="16763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Жевательная резинка</a:t>
            </a:r>
            <a:endParaRPr lang="ru-RU" dirty="0"/>
          </a:p>
        </p:txBody>
      </p:sp>
      <p:pic>
        <p:nvPicPr>
          <p:cNvPr id="2050" name="Picture 2" descr="F:\Еда\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2" y="2209800"/>
            <a:ext cx="1970087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971800" y="2209800"/>
            <a:ext cx="55626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Чрезмерное употребление жвачки: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dirty="0" smtClean="0"/>
              <a:t>снижает аппетит,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провоцирует аллергические реакции,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воспаление кожи вокруг рта (</a:t>
            </a:r>
            <a:r>
              <a:rPr lang="ru-RU" b="1" dirty="0" err="1" smtClean="0"/>
              <a:t>периоральный</a:t>
            </a:r>
            <a:r>
              <a:rPr lang="ru-RU" b="1" dirty="0" smtClean="0"/>
              <a:t> дерматит),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оказывает раздражающее воздействие на слизистую оболочку желудочно-кишечного тракта человека, что способствует возникновению </a:t>
            </a:r>
            <a:r>
              <a:rPr lang="ru-RU" b="1" dirty="0" err="1" smtClean="0"/>
              <a:t>дискинезии</a:t>
            </a:r>
            <a:r>
              <a:rPr lang="ru-RU" b="1" dirty="0" smtClean="0"/>
              <a:t> органов желудочно-кишечного тракта (то есть нарушению подвижности органов желудочно-кишечного тракта), гастритов, колитов и других заболеваний</a:t>
            </a:r>
            <a:endParaRPr lang="ru-RU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Прохладительные напитки</a:t>
            </a:r>
            <a:endParaRPr lang="ru-RU" dirty="0"/>
          </a:p>
        </p:txBody>
      </p:sp>
      <p:pic>
        <p:nvPicPr>
          <p:cNvPr id="4" name="Picture 2" descr="F:\Еда\Пепси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981200"/>
            <a:ext cx="20193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733800" y="2667001"/>
            <a:ext cx="457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Установлено, что чрезмерное потребление прохладительных напитков в детстве способно вызвать дефицит кальция в организме, а в результате возрастает опасность переломов костей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Чипсы, сухарики</a:t>
            </a:r>
            <a:endParaRPr lang="ru-RU" dirty="0"/>
          </a:p>
        </p:txBody>
      </p:sp>
      <p:pic>
        <p:nvPicPr>
          <p:cNvPr id="4" name="Picture 3" descr="F:\Еда\С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19050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F:\Еда\Чипс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1" y="4267201"/>
            <a:ext cx="1816100" cy="1908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743200" y="2286000"/>
            <a:ext cx="3962400" cy="38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Чрезмерное увлечение чипсами и сухариками может спровоцировать появление избыточной массы тела у школьников, а также ожирение в более старшем возрасте. Кроме того, известен тот факт, что чипсы, а точнее, специи, содержащиеся в них, раздражают слизистую оболочку желудочно-кишечного тракта, вплоть до развития заболеваний желудка и кишечника</a:t>
            </a:r>
            <a:endParaRPr lang="ru-RU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382000" cy="1085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900" dirty="0" smtClean="0"/>
              <a:t>Биологически активные пищевые добавки (</a:t>
            </a:r>
            <a:r>
              <a:rPr lang="ru-RU" sz="4900" dirty="0" err="1" smtClean="0"/>
              <a:t>БАДы</a:t>
            </a:r>
            <a:r>
              <a:rPr lang="ru-RU" sz="4900" dirty="0" smtClean="0"/>
              <a:t>) </a:t>
            </a:r>
            <a:endParaRPr lang="ru-RU" sz="4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r>
              <a:rPr lang="ru-RU" dirty="0" smtClean="0"/>
              <a:t>красители</a:t>
            </a:r>
          </a:p>
          <a:p>
            <a:r>
              <a:rPr lang="ru-RU" dirty="0" smtClean="0"/>
              <a:t>консерванты</a:t>
            </a:r>
          </a:p>
          <a:p>
            <a:r>
              <a:rPr lang="ru-RU" dirty="0" smtClean="0"/>
              <a:t>антиокислители</a:t>
            </a:r>
          </a:p>
          <a:p>
            <a:r>
              <a:rPr lang="ru-RU" dirty="0" smtClean="0"/>
              <a:t>стабилизаторы</a:t>
            </a:r>
          </a:p>
          <a:p>
            <a:r>
              <a:rPr lang="ru-RU" dirty="0" smtClean="0"/>
              <a:t>эмульгаторы</a:t>
            </a:r>
          </a:p>
          <a:p>
            <a:r>
              <a:rPr lang="ru-RU" dirty="0" smtClean="0"/>
              <a:t>усилители вкуса  и </a:t>
            </a:r>
            <a:r>
              <a:rPr lang="ru-RU" dirty="0" err="1" smtClean="0"/>
              <a:t>ароматизаторы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308</TotalTime>
  <Words>796</Words>
  <Application>Microsoft Office PowerPoint</Application>
  <PresentationFormat>Экран (4:3)</PresentationFormat>
  <Paragraphs>77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Слайд 1</vt:lpstr>
      <vt:lpstr>Слайд 2</vt:lpstr>
      <vt:lpstr> Основные принципы  рационного питания</vt:lpstr>
      <vt:lpstr>Продукты которые должны присутствовать в рационе питания</vt:lpstr>
      <vt:lpstr>Слайд 5</vt:lpstr>
      <vt:lpstr>Жевательная резинка</vt:lpstr>
      <vt:lpstr>Прохладительные напитки</vt:lpstr>
      <vt:lpstr>Чипсы, сухарики</vt:lpstr>
      <vt:lpstr>   Биологически активные пищевые добавки (БАДы) </vt:lpstr>
      <vt:lpstr>Красители </vt:lpstr>
      <vt:lpstr>Консерванты</vt:lpstr>
      <vt:lpstr>Антиокислители</vt:lpstr>
      <vt:lpstr>Стабилизаторы</vt:lpstr>
      <vt:lpstr>Эмульгаторы</vt:lpstr>
      <vt:lpstr>Усилители вкуса и ароматизаторы</vt:lpstr>
      <vt:lpstr>Опаснейшие консерванты</vt:lpstr>
      <vt:lpstr>Улучшают память </vt:lpstr>
      <vt:lpstr>             Помогает сконцентрировать память </vt:lpstr>
      <vt:lpstr>Ваше здоровье - в ваших руках, а правильное здоровое питание - залог вашего долголетия.  Будьте здоровы!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техномир</dc:creator>
  <cp:lastModifiedBy>user</cp:lastModifiedBy>
  <cp:revision>46</cp:revision>
  <dcterms:created xsi:type="dcterms:W3CDTF">2010-01-14T17:49:15Z</dcterms:created>
  <dcterms:modified xsi:type="dcterms:W3CDTF">2019-01-18T10:06:40Z</dcterms:modified>
</cp:coreProperties>
</file>