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65" r:id="rId3"/>
    <p:sldId id="269" r:id="rId4"/>
    <p:sldId id="278" r:id="rId5"/>
    <p:sldId id="280" r:id="rId6"/>
    <p:sldId id="281" r:id="rId7"/>
    <p:sldId id="282" r:id="rId8"/>
    <p:sldId id="274" r:id="rId9"/>
    <p:sldId id="27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14" y="-6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A6E569-AE9C-4366-B800-AA36FA2A0109}" type="datetimeFigureOut">
              <a:rPr lang="ru-RU" smtClean="0"/>
              <a:pPr/>
              <a:t>05.02.2019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8CE207-C0A0-4294-A2F1-FDC8BC8C444E}" type="slidenum">
              <a:rPr lang="ru-RU" smtClean="0"/>
              <a:pPr/>
              <a:t>‹#›</a:t>
            </a:fld>
            <a:endParaRPr lang="ru-RU"/>
          </a:p>
        </p:txBody>
      </p:sp>
    </p:spTree>
    <p:extLst>
      <p:ext uri="{BB962C8B-B14F-4D97-AF65-F5344CB8AC3E}">
        <p14:creationId xmlns:p14="http://schemas.microsoft.com/office/powerpoint/2010/main" xmlns="" val="3055065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defTabSz="908050">
              <a:spcBef>
                <a:spcPct val="0"/>
              </a:spcBef>
            </a:pPr>
            <a:r>
              <a:rPr lang="en-GB" altLang="en-US" dirty="0" smtClean="0">
                <a:ea typeface="ＭＳ Ｐゴシック" charset="-128"/>
              </a:rPr>
              <a:t>Year	Area	Pi	Radius </a:t>
            </a:r>
            <a:r>
              <a:rPr lang="en-GB" altLang="en-US" dirty="0" err="1" smtClean="0">
                <a:ea typeface="ＭＳ Ｐゴシック" charset="-128"/>
              </a:rPr>
              <a:t>Sqr</a:t>
            </a:r>
            <a:r>
              <a:rPr lang="en-GB" altLang="en-US" dirty="0" smtClean="0">
                <a:ea typeface="ＭＳ Ｐゴシック" charset="-128"/>
              </a:rPr>
              <a:t>	Radius	Diameter	Size</a:t>
            </a:r>
          </a:p>
          <a:p>
            <a:pPr defTabSz="908050">
              <a:spcBef>
                <a:spcPct val="0"/>
              </a:spcBef>
            </a:pPr>
            <a:r>
              <a:rPr lang="en-GB" altLang="en-US" dirty="0" smtClean="0">
                <a:ea typeface="ＭＳ Ｐゴシック" charset="-128"/>
              </a:rPr>
              <a:t>2007	7073	3.14159	2251.407727	47.44900132	95	0.95</a:t>
            </a:r>
          </a:p>
          <a:p>
            <a:pPr defTabSz="908050">
              <a:spcBef>
                <a:spcPct val="0"/>
              </a:spcBef>
            </a:pPr>
            <a:r>
              <a:rPr lang="en-GB" altLang="en-US" dirty="0" smtClean="0">
                <a:ea typeface="ＭＳ Ｐゴシック" charset="-128"/>
              </a:rPr>
              <a:t>2008	9168	3.14159	2918.267501	54.0209913	108	1.08</a:t>
            </a:r>
          </a:p>
          <a:p>
            <a:pPr defTabSz="908050">
              <a:spcBef>
                <a:spcPct val="0"/>
              </a:spcBef>
            </a:pPr>
            <a:r>
              <a:rPr lang="en-GB" altLang="en-US" dirty="0" smtClean="0">
                <a:ea typeface="ＭＳ Ｐゴシック" charset="-128"/>
              </a:rPr>
              <a:t>2009	7892	3.14159	2512.103744	50.12089129	100	1.00</a:t>
            </a:r>
          </a:p>
          <a:p>
            <a:pPr defTabSz="908050">
              <a:spcBef>
                <a:spcPct val="0"/>
              </a:spcBef>
            </a:pPr>
            <a:r>
              <a:rPr lang="en-GB" altLang="en-US" dirty="0" smtClean="0">
                <a:ea typeface="ＭＳ Ｐゴシック" charset="-128"/>
              </a:rPr>
              <a:t>2010	30529	3.14159	9717.690723	98.57834815	197	1.97</a:t>
            </a:r>
          </a:p>
          <a:p>
            <a:pPr defTabSz="908050">
              <a:spcBef>
                <a:spcPct val="0"/>
              </a:spcBef>
            </a:pPr>
            <a:r>
              <a:rPr lang="en-GB" altLang="en-US" dirty="0" smtClean="0">
                <a:ea typeface="ＭＳ Ｐゴシック" charset="-128"/>
              </a:rPr>
              <a:t>2011	35088	3.14159	11168.86672	105.6828592	211	2.11</a:t>
            </a:r>
          </a:p>
          <a:p>
            <a:pPr defTabSz="908050">
              <a:spcBef>
                <a:spcPct val="0"/>
              </a:spcBef>
            </a:pPr>
            <a:r>
              <a:rPr lang="en-GB" altLang="en-US" dirty="0" smtClean="0">
                <a:ea typeface="ＭＳ Ｐゴシック" charset="-128"/>
              </a:rPr>
              <a:t>2012	27132	3.14159	8636.391127	92.93218563	186	1.86</a:t>
            </a:r>
          </a:p>
          <a:p>
            <a:pPr defTabSz="908050">
              <a:spcBef>
                <a:spcPct val="0"/>
              </a:spcBef>
            </a:pPr>
            <a:r>
              <a:rPr lang="en-GB" altLang="en-US" dirty="0" smtClean="0">
                <a:ea typeface="ＭＳ Ｐゴシック" charset="-128"/>
              </a:rPr>
              <a:t>2013	31685	3.14159	10085.65726	100.4273731	201	2.01</a:t>
            </a:r>
          </a:p>
          <a:p>
            <a:pPr defTabSz="908050">
              <a:spcBef>
                <a:spcPct val="0"/>
              </a:spcBef>
            </a:pPr>
            <a:r>
              <a:rPr lang="en-GB" dirty="0" smtClean="0">
                <a:solidFill>
                  <a:srgbClr val="000000"/>
                </a:solidFill>
              </a:rPr>
              <a:t>1993	341982	3.14159	108856.3434	329.9338471	660	6.60	</a:t>
            </a:r>
          </a:p>
          <a:p>
            <a:pPr defTabSz="908050">
              <a:spcBef>
                <a:spcPct val="0"/>
              </a:spcBef>
            </a:pPr>
            <a:endParaRPr lang="en-US" altLang="en-US" dirty="0" smtClean="0">
              <a:ea typeface="ＭＳ Ｐゴシック" charset="-128"/>
            </a:endParaRPr>
          </a:p>
        </p:txBody>
      </p:sp>
      <p:sp>
        <p:nvSpPr>
          <p:cNvPr id="102404" name="Slide Number Placeholder 3"/>
          <p:cNvSpPr txBox="1">
            <a:spLocks noGrp="1"/>
          </p:cNvSpPr>
          <p:nvPr/>
        </p:nvSpPr>
        <p:spPr bwMode="auto">
          <a:xfrm>
            <a:off x="3884753" y="8685553"/>
            <a:ext cx="2971697" cy="456889"/>
          </a:xfrm>
          <a:prstGeom prst="rect">
            <a:avLst/>
          </a:prstGeom>
          <a:noFill/>
          <a:ln w="9525">
            <a:noFill/>
            <a:miter lim="800000"/>
            <a:headEnd/>
            <a:tailEnd/>
          </a:ln>
        </p:spPr>
        <p:txBody>
          <a:bodyPr lIns="93324" tIns="46662" rIns="93324" bIns="46662" anchor="b"/>
          <a:lstStyle/>
          <a:p>
            <a:pPr algn="r" defTabSz="908050"/>
            <a:fld id="{8ACFAC0A-2BCD-4E23-81D9-543F1B737FBB}" type="slidenum">
              <a:rPr lang="en-US" altLang="en-US" sz="1200">
                <a:ea typeface="ＭＳ Ｐゴシック" charset="-128"/>
              </a:rPr>
              <a:pPr algn="r" defTabSz="908050"/>
              <a:t>2</a:t>
            </a:fld>
            <a:endParaRPr lang="en-US" altLang="en-US" sz="120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pPr lvl="0"/>
            <a:endParaRPr lang="ru-RU" noProof="0" smtClean="0"/>
          </a:p>
        </p:txBody>
      </p:sp>
      <p:sp>
        <p:nvSpPr>
          <p:cNvPr id="4" name="Rectangle 4"/>
          <p:cNvSpPr>
            <a:spLocks noGrp="1" noChangeArrowheads="1"/>
          </p:cNvSpPr>
          <p:nvPr>
            <p:ph type="dt" sz="half" idx="10"/>
          </p:nvPr>
        </p:nvSpPr>
        <p:spPr/>
        <p:txBody>
          <a:bodyPr/>
          <a:lstStyle>
            <a:lvl1pPr>
              <a:defRPr>
                <a:solidFill>
                  <a:srgbClr val="000000"/>
                </a:solidFill>
              </a:defRPr>
            </a:lvl1pPr>
          </a:lstStyle>
          <a:p>
            <a:pPr>
              <a:defRPr/>
            </a:pPr>
            <a:endParaRPr lang="ru-RU"/>
          </a:p>
        </p:txBody>
      </p:sp>
      <p:sp>
        <p:nvSpPr>
          <p:cNvPr id="5" name="Rectangle 5"/>
          <p:cNvSpPr>
            <a:spLocks noGrp="1" noChangeArrowheads="1"/>
          </p:cNvSpPr>
          <p:nvPr>
            <p:ph type="ftr" sz="quarter" idx="11"/>
          </p:nvPr>
        </p:nvSpPr>
        <p:spPr/>
        <p:txBody>
          <a:bodyPr/>
          <a:lstStyle>
            <a:lvl1pPr>
              <a:defRPr>
                <a:solidFill>
                  <a:srgbClr val="000000"/>
                </a:solidFill>
              </a:defRPr>
            </a:lvl1pPr>
          </a:lstStyle>
          <a:p>
            <a:pPr>
              <a:defRPr/>
            </a:pPr>
            <a:endParaRPr lang="ru-RU"/>
          </a:p>
        </p:txBody>
      </p:sp>
      <p:sp>
        <p:nvSpPr>
          <p:cNvPr id="6" name="Rectangle 6"/>
          <p:cNvSpPr>
            <a:spLocks noGrp="1" noChangeArrowheads="1"/>
          </p:cNvSpPr>
          <p:nvPr>
            <p:ph type="sldNum" sz="quarter" idx="12"/>
          </p:nvPr>
        </p:nvSpPr>
        <p:spPr/>
        <p:txBody>
          <a:bodyPr/>
          <a:lstStyle>
            <a:lvl1pPr>
              <a:defRPr>
                <a:solidFill>
                  <a:srgbClr val="000000"/>
                </a:solidFill>
              </a:defRPr>
            </a:lvl1pPr>
          </a:lstStyle>
          <a:p>
            <a:pPr>
              <a:defRPr/>
            </a:pPr>
            <a:fld id="{CA4578A1-58D8-46B6-B529-CAE05F04582F}"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Титульны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1931711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05.02.2019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05.02.2019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05.02.2019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05.02.2019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05.02.2019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05.02.2019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357694"/>
            <a:ext cx="8352928" cy="1231546"/>
          </a:xfrm>
        </p:spPr>
        <p:txBody>
          <a:bodyPr>
            <a:noAutofit/>
          </a:bodyPr>
          <a:lstStyle/>
          <a:p>
            <a:pPr algn="ctr"/>
            <a:r>
              <a:rPr lang="ru-RU" sz="2000" dirty="0" smtClean="0"/>
              <a:t/>
            </a:r>
            <a:br>
              <a:rPr lang="ru-RU" sz="2000" dirty="0" smtClean="0"/>
            </a:br>
            <a:r>
              <a:rPr lang="ru-RU" sz="2000" dirty="0" smtClean="0"/>
              <a:t/>
            </a:r>
            <a:br>
              <a:rPr lang="ru-RU" sz="2000" dirty="0" smtClean="0"/>
            </a:br>
            <a:r>
              <a:rPr lang="ru-RU" sz="1600" dirty="0" smtClean="0">
                <a:latin typeface="Times New Roman" pitchFamily="18" charset="0"/>
                <a:cs typeface="Times New Roman" pitchFamily="18" charset="0"/>
              </a:rPr>
              <a:t>           Заместитель Руководителя департамента охраны общественного здоровья  Павлодарской области  </a:t>
            </a:r>
            <a:r>
              <a:rPr lang="ru-RU" sz="2000" dirty="0" smtClean="0">
                <a:latin typeface="Times New Roman" pitchFamily="18" charset="0"/>
                <a:cs typeface="Times New Roman" pitchFamily="18" charset="0"/>
              </a:rPr>
              <a:t>С. </a:t>
            </a:r>
            <a:r>
              <a:rPr lang="ru-RU" sz="2000" dirty="0" err="1" smtClean="0">
                <a:latin typeface="Times New Roman" pitchFamily="18" charset="0"/>
                <a:cs typeface="Times New Roman" pitchFamily="18" charset="0"/>
              </a:rPr>
              <a:t>Кубенова</a:t>
            </a:r>
            <a:r>
              <a:rPr lang="ru-RU" sz="2000" dirty="0" smtClean="0"/>
              <a:t>	</a:t>
            </a:r>
            <a:br>
              <a:rPr lang="ru-RU" sz="2000" dirty="0" smtClean="0"/>
            </a:br>
            <a:endParaRPr lang="ru-RU" sz="2000" dirty="0"/>
          </a:p>
        </p:txBody>
      </p:sp>
      <p:sp>
        <p:nvSpPr>
          <p:cNvPr id="3" name="Текст 2"/>
          <p:cNvSpPr>
            <a:spLocks noGrp="1"/>
          </p:cNvSpPr>
          <p:nvPr>
            <p:ph type="body" idx="1"/>
          </p:nvPr>
        </p:nvSpPr>
        <p:spPr>
          <a:xfrm>
            <a:off x="323528" y="764704"/>
            <a:ext cx="8643966" cy="4000528"/>
          </a:xfrm>
        </p:spPr>
        <p:txBody>
          <a:bodyPr>
            <a:noAutofit/>
          </a:bodyPr>
          <a:lstStyle/>
          <a:p>
            <a:pPr algn="just"/>
            <a:r>
              <a:rPr lang="ru-RU" sz="3200" b="1" dirty="0" smtClean="0">
                <a:latin typeface="Times New Roman" pitchFamily="18" charset="0"/>
                <a:cs typeface="Times New Roman" pitchFamily="18" charset="0"/>
              </a:rPr>
              <a:t> </a:t>
            </a:r>
          </a:p>
          <a:p>
            <a:pPr algn="just"/>
            <a:endParaRPr lang="ru-RU" sz="3200" b="1" dirty="0" smtClean="0">
              <a:latin typeface="Times New Roman" pitchFamily="18" charset="0"/>
              <a:cs typeface="Times New Roman" pitchFamily="18" charset="0"/>
            </a:endParaRPr>
          </a:p>
          <a:p>
            <a:pPr algn="just"/>
            <a:endParaRPr lang="ru-RU" sz="3200" b="1" dirty="0" smtClean="0">
              <a:latin typeface="Times New Roman" pitchFamily="18" charset="0"/>
              <a:cs typeface="Times New Roman" pitchFamily="18" charset="0"/>
            </a:endParaRPr>
          </a:p>
          <a:p>
            <a:pPr algn="just"/>
            <a:endParaRPr lang="ru-RU" sz="3200" b="1" dirty="0" smtClean="0">
              <a:latin typeface="Times New Roman" pitchFamily="18" charset="0"/>
              <a:cs typeface="Times New Roman" pitchFamily="18" charset="0"/>
            </a:endParaRPr>
          </a:p>
          <a:p>
            <a:pPr algn="just"/>
            <a:r>
              <a:rPr lang="ru-RU" b="1" dirty="0" smtClean="0">
                <a:solidFill>
                  <a:schemeClr val="bg2">
                    <a:lumMod val="25000"/>
                  </a:schemeClr>
                </a:solidFill>
                <a:latin typeface="Times New Roman" pitchFamily="18" charset="0"/>
                <a:cs typeface="Times New Roman" pitchFamily="18" charset="0"/>
              </a:rPr>
              <a:t>          </a:t>
            </a: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endParaRPr lang="ru-RU" b="1" dirty="0" smtClean="0">
              <a:solidFill>
                <a:schemeClr val="bg2">
                  <a:lumMod val="25000"/>
                </a:schemeClr>
              </a:solidFill>
              <a:latin typeface="Times New Roman" pitchFamily="18" charset="0"/>
              <a:cs typeface="Times New Roman" pitchFamily="18" charset="0"/>
            </a:endParaRPr>
          </a:p>
          <a:p>
            <a:pPr algn="just"/>
            <a:r>
              <a:rPr lang="ru-RU" b="1" dirty="0" smtClean="0">
                <a:solidFill>
                  <a:schemeClr val="bg2">
                    <a:lumMod val="25000"/>
                  </a:schemeClr>
                </a:solidFill>
                <a:latin typeface="Times New Roman" pitchFamily="18" charset="0"/>
                <a:cs typeface="Times New Roman" pitchFamily="18" charset="0"/>
              </a:rPr>
              <a:t>Департамент охраны общественного здоровья  Павлодарской области 			                        КООЗ МЗ РК</a:t>
            </a:r>
          </a:p>
          <a:p>
            <a:pPr algn="just"/>
            <a:r>
              <a:rPr lang="ru-RU" b="1" dirty="0" smtClean="0">
                <a:latin typeface="Times New Roman" pitchFamily="18" charset="0"/>
                <a:cs typeface="Times New Roman" pitchFamily="18" charset="0"/>
              </a:rPr>
              <a:t>                          </a:t>
            </a:r>
            <a:endParaRPr lang="ru-RU" b="1" dirty="0" smtClean="0">
              <a:solidFill>
                <a:schemeClr val="bg2">
                  <a:lumMod val="25000"/>
                </a:schemeClr>
              </a:solidFill>
              <a:latin typeface="Times New Roman" pitchFamily="18" charset="0"/>
              <a:cs typeface="Times New Roman" pitchFamily="18" charset="0"/>
            </a:endParaRPr>
          </a:p>
          <a:p>
            <a:pPr algn="ctr"/>
            <a:r>
              <a:rPr lang="ru-RU" sz="3200" b="1" dirty="0" smtClean="0">
                <a:solidFill>
                  <a:schemeClr val="bg2">
                    <a:lumMod val="25000"/>
                  </a:schemeClr>
                </a:solidFill>
                <a:latin typeface="Times New Roman" pitchFamily="18" charset="0"/>
                <a:cs typeface="Times New Roman" pitchFamily="18" charset="0"/>
              </a:rPr>
              <a:t>     </a:t>
            </a:r>
            <a:r>
              <a:rPr lang="ru-RU" sz="3200" b="1" dirty="0" smtClean="0">
                <a:solidFill>
                  <a:srgbClr val="FF0000"/>
                </a:solidFill>
                <a:latin typeface="Times New Roman" pitchFamily="18" charset="0"/>
                <a:cs typeface="Times New Roman" pitchFamily="18" charset="0"/>
              </a:rPr>
              <a:t>     Об </a:t>
            </a:r>
            <a:r>
              <a:rPr lang="ru-RU" sz="3200" b="1" dirty="0" err="1" smtClean="0">
                <a:solidFill>
                  <a:srgbClr val="FF0000"/>
                </a:solidFill>
                <a:latin typeface="Times New Roman" pitchFamily="18" charset="0"/>
                <a:cs typeface="Times New Roman" pitchFamily="18" charset="0"/>
              </a:rPr>
              <a:t>эпидситуации</a:t>
            </a:r>
            <a:r>
              <a:rPr lang="ru-RU" sz="3200" b="1" dirty="0" smtClean="0">
                <a:solidFill>
                  <a:srgbClr val="FF0000"/>
                </a:solidFill>
                <a:latin typeface="Times New Roman" pitchFamily="18" charset="0"/>
                <a:cs typeface="Times New Roman" pitchFamily="18" charset="0"/>
              </a:rPr>
              <a:t> по кори в Европейском регионе,  РК  </a:t>
            </a:r>
          </a:p>
          <a:p>
            <a:pPr algn="ctr"/>
            <a:r>
              <a:rPr lang="ru-RU" sz="3200" b="1" dirty="0" smtClean="0">
                <a:solidFill>
                  <a:srgbClr val="FF0000"/>
                </a:solidFill>
                <a:latin typeface="Times New Roman" pitchFamily="18" charset="0"/>
                <a:cs typeface="Times New Roman" pitchFamily="18" charset="0"/>
              </a:rPr>
              <a:t>и Павлодарской области</a:t>
            </a:r>
          </a:p>
          <a:p>
            <a:pPr algn="ctr"/>
            <a:endParaRPr lang="ru-RU" sz="3200" b="1" dirty="0" smtClean="0">
              <a:solidFill>
                <a:srgbClr val="FF0000"/>
              </a:solidFill>
              <a:latin typeface="Times New Roman" pitchFamily="18" charset="0"/>
              <a:cs typeface="Times New Roman" pitchFamily="18" charset="0"/>
            </a:endParaRPr>
          </a:p>
          <a:p>
            <a:pPr algn="ctr"/>
            <a:r>
              <a:rPr lang="ru-RU" sz="3200" b="1" dirty="0" smtClean="0">
                <a:solidFill>
                  <a:srgbClr val="FF0000"/>
                </a:solidFill>
                <a:latin typeface="Times New Roman" pitchFamily="18" charset="0"/>
                <a:cs typeface="Times New Roman" pitchFamily="18" charset="0"/>
              </a:rPr>
              <a:t>                                              </a:t>
            </a:r>
            <a:r>
              <a:rPr lang="ru-RU" sz="2400" b="1" dirty="0" smtClean="0">
                <a:solidFill>
                  <a:srgbClr val="FF0000"/>
                </a:solidFill>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
        <p:nvSpPr>
          <p:cNvPr id="4" name="Прямоугольник 3"/>
          <p:cNvSpPr/>
          <p:nvPr/>
        </p:nvSpPr>
        <p:spPr>
          <a:xfrm>
            <a:off x="2285984" y="6286520"/>
            <a:ext cx="3263201" cy="369332"/>
          </a:xfrm>
          <a:prstGeom prst="rect">
            <a:avLst/>
          </a:prstGeom>
        </p:spPr>
        <p:txBody>
          <a:bodyPr wrap="none">
            <a:spAutoFit/>
          </a:bodyPr>
          <a:lstStyle/>
          <a:p>
            <a:r>
              <a:rPr lang="ru-RU" b="1" dirty="0" err="1" smtClean="0">
                <a:latin typeface="Times New Roman" pitchFamily="18" charset="0"/>
                <a:cs typeface="Times New Roman" pitchFamily="18" charset="0"/>
              </a:rPr>
              <a:t>г.Павлодар</a:t>
            </a:r>
            <a:r>
              <a:rPr lang="ru-RU" b="1" dirty="0" smtClean="0">
                <a:latin typeface="Times New Roman" pitchFamily="18" charset="0"/>
                <a:cs typeface="Times New Roman" pitchFamily="18" charset="0"/>
              </a:rPr>
              <a:t>   30января 2019 г. </a:t>
            </a:r>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Extract 4"/>
          <p:cNvSpPr>
            <a:spLocks noChangeArrowheads="1"/>
          </p:cNvSpPr>
          <p:nvPr/>
        </p:nvSpPr>
        <p:spPr bwMode="auto">
          <a:xfrm rot="8807964">
            <a:off x="1033463" y="2667000"/>
            <a:ext cx="736600" cy="995363"/>
          </a:xfrm>
          <a:prstGeom prst="flowChartExtract">
            <a:avLst/>
          </a:prstGeom>
          <a:solidFill>
            <a:schemeClr val="bg1">
              <a:lumMod val="50000"/>
            </a:schemeClr>
          </a:solidFill>
          <a:ln>
            <a:solidFill>
              <a:schemeClr val="bg1">
                <a:lumMod val="50000"/>
              </a:schemeClr>
            </a:solidFill>
          </a:ln>
          <a:effectLst>
            <a:outerShdw blurRad="76200" dir="13500000" sy="23000" kx="1200000" algn="br" rotWithShape="0">
              <a:prstClr val="black">
                <a:alpha val="20000"/>
              </a:prstClr>
            </a:outerShdw>
          </a:effectLst>
        </p:spPr>
        <p:style>
          <a:lnRef idx="2">
            <a:schemeClr val="accent2"/>
          </a:lnRef>
          <a:fillRef idx="1">
            <a:schemeClr val="lt1"/>
          </a:fillRef>
          <a:effectRef idx="0">
            <a:schemeClr val="accent2"/>
          </a:effectRef>
          <a:fontRef idx="minor">
            <a:schemeClr val="dk1"/>
          </a:fontRef>
        </p:style>
        <p:txBody>
          <a:bodyPr anchor="ctr"/>
          <a:lstStyle/>
          <a:p>
            <a:pPr algn="ctr" defTabSz="908695" fontAlgn="auto">
              <a:spcBef>
                <a:spcPts val="0"/>
              </a:spcBef>
              <a:spcAft>
                <a:spcPts val="0"/>
              </a:spcAft>
              <a:defRPr/>
            </a:pPr>
            <a:endParaRPr lang="en-US" altLang="en-US" dirty="0">
              <a:solidFill>
                <a:schemeClr val="accent3">
                  <a:lumMod val="75000"/>
                </a:schemeClr>
              </a:solidFill>
            </a:endParaRPr>
          </a:p>
        </p:txBody>
      </p:sp>
      <p:sp>
        <p:nvSpPr>
          <p:cNvPr id="101379" name="TextBox 13"/>
          <p:cNvSpPr txBox="1">
            <a:spLocks noChangeArrowheads="1"/>
          </p:cNvSpPr>
          <p:nvPr/>
        </p:nvSpPr>
        <p:spPr bwMode="auto">
          <a:xfrm>
            <a:off x="700088" y="2741613"/>
            <a:ext cx="2587625" cy="954107"/>
          </a:xfrm>
          <a:prstGeom prst="rect">
            <a:avLst/>
          </a:prstGeom>
          <a:noFill/>
          <a:ln w="9525">
            <a:noFill/>
            <a:miter lim="800000"/>
            <a:headEnd/>
            <a:tailEnd/>
          </a:ln>
        </p:spPr>
        <p:txBody>
          <a:bodyPr>
            <a:spAutoFit/>
          </a:bodyPr>
          <a:lstStyle/>
          <a:p>
            <a:pPr algn="ctr" defTabSz="908050"/>
            <a:r>
              <a:rPr lang="en-GB" altLang="en-US" sz="2000" dirty="0">
                <a:solidFill>
                  <a:schemeClr val="bg1"/>
                </a:solidFill>
                <a:latin typeface="Microsoft Sans Serif" pitchFamily="34" charset="0"/>
                <a:cs typeface="Microsoft Sans Serif" pitchFamily="34" charset="0"/>
              </a:rPr>
              <a:t>98</a:t>
            </a:r>
            <a:r>
              <a:rPr lang="en-GB" altLang="en-US" sz="800" dirty="0">
                <a:solidFill>
                  <a:schemeClr val="bg1"/>
                </a:solidFill>
                <a:latin typeface="Microsoft Sans Serif" pitchFamily="34" charset="0"/>
                <a:cs typeface="Microsoft Sans Serif" pitchFamily="34" charset="0"/>
              </a:rPr>
              <a:t> </a:t>
            </a:r>
            <a:r>
              <a:rPr lang="en-GB" altLang="en-US" sz="2000" dirty="0">
                <a:solidFill>
                  <a:schemeClr val="bg1"/>
                </a:solidFill>
                <a:latin typeface="Microsoft Sans Serif" pitchFamily="34" charset="0"/>
                <a:cs typeface="Microsoft Sans Serif" pitchFamily="34" charset="0"/>
              </a:rPr>
              <a:t>% </a:t>
            </a:r>
            <a:r>
              <a:rPr lang="ru-RU" altLang="en-US" sz="1600" b="1" dirty="0" smtClean="0">
                <a:solidFill>
                  <a:srgbClr val="993300"/>
                </a:solidFill>
                <a:latin typeface="Microsoft Sans Serif" pitchFamily="34" charset="0"/>
                <a:cs typeface="Microsoft Sans Serif" pitchFamily="34" charset="0"/>
              </a:rPr>
              <a:t>СНИЖЕНИЕ</a:t>
            </a:r>
            <a:r>
              <a:rPr lang="en-GB" altLang="en-US" sz="2800" dirty="0" smtClean="0">
                <a:solidFill>
                  <a:srgbClr val="993300"/>
                </a:solidFill>
                <a:latin typeface="Microsoft Sans Serif" pitchFamily="34" charset="0"/>
                <a:cs typeface="Microsoft Sans Serif" pitchFamily="34" charset="0"/>
              </a:rPr>
              <a:t> </a:t>
            </a:r>
            <a:endParaRPr lang="en-GB" altLang="en-US" sz="2800" dirty="0">
              <a:solidFill>
                <a:srgbClr val="0070C0"/>
              </a:solidFill>
              <a:latin typeface="Microsoft Sans Serif" pitchFamily="34" charset="0"/>
              <a:cs typeface="Microsoft Sans Serif" pitchFamily="34" charset="0"/>
            </a:endParaRPr>
          </a:p>
          <a:p>
            <a:pPr algn="ctr" defTabSz="908050"/>
            <a:endParaRPr lang="en-GB" altLang="en-US" sz="2800" dirty="0">
              <a:solidFill>
                <a:srgbClr val="993300"/>
              </a:solidFill>
              <a:latin typeface="Agency FB" pitchFamily="34" charset="0"/>
            </a:endParaRPr>
          </a:p>
        </p:txBody>
      </p:sp>
      <p:sp>
        <p:nvSpPr>
          <p:cNvPr id="101380" name="TextBox 29"/>
          <p:cNvSpPr txBox="1">
            <a:spLocks noChangeArrowheads="1"/>
          </p:cNvSpPr>
          <p:nvPr/>
        </p:nvSpPr>
        <p:spPr bwMode="auto">
          <a:xfrm>
            <a:off x="4932363" y="1457325"/>
            <a:ext cx="1497012" cy="1508105"/>
          </a:xfrm>
          <a:prstGeom prst="rect">
            <a:avLst/>
          </a:prstGeom>
          <a:noFill/>
          <a:ln w="9525">
            <a:noFill/>
            <a:miter lim="800000"/>
            <a:headEnd/>
            <a:tailEnd/>
          </a:ln>
        </p:spPr>
        <p:txBody>
          <a:bodyPr>
            <a:spAutoFit/>
          </a:bodyPr>
          <a:lstStyle/>
          <a:p>
            <a:pPr algn="ctr" defTabSz="908050" fontAlgn="t"/>
            <a:r>
              <a:rPr lang="ru-RU" altLang="en-US" sz="2000" dirty="0" smtClean="0">
                <a:solidFill>
                  <a:srgbClr val="FF0000"/>
                </a:solidFill>
                <a:latin typeface="Agency FB" pitchFamily="34" charset="0"/>
              </a:rPr>
              <a:t>Франция</a:t>
            </a:r>
            <a:endParaRPr lang="en-GB" altLang="en-US" sz="2000" dirty="0">
              <a:solidFill>
                <a:srgbClr val="FF0000"/>
              </a:solidFill>
              <a:latin typeface="Agency FB" pitchFamily="34" charset="0"/>
            </a:endParaRPr>
          </a:p>
          <a:p>
            <a:pPr algn="ctr" defTabSz="908050" fontAlgn="b"/>
            <a:r>
              <a:rPr lang="en-GB" altLang="en-US" sz="2400" dirty="0">
                <a:solidFill>
                  <a:srgbClr val="FF0000"/>
                </a:solidFill>
                <a:latin typeface="Microsoft Sans Serif" pitchFamily="34" charset="0"/>
                <a:cs typeface="Microsoft Sans Serif" pitchFamily="34" charset="0"/>
              </a:rPr>
              <a:t>14 </a:t>
            </a:r>
            <a:r>
              <a:rPr lang="en-GB" altLang="en-US" sz="2400" dirty="0" smtClean="0">
                <a:solidFill>
                  <a:srgbClr val="FF0000"/>
                </a:solidFill>
                <a:latin typeface="Microsoft Sans Serif" pitchFamily="34" charset="0"/>
                <a:cs typeface="Microsoft Sans Serif" pitchFamily="34" charset="0"/>
              </a:rPr>
              <a:t>966</a:t>
            </a:r>
            <a:r>
              <a:rPr lang="ru-RU" altLang="en-US" sz="2400" dirty="0" smtClean="0">
                <a:solidFill>
                  <a:srgbClr val="FF0000"/>
                </a:solidFill>
                <a:latin typeface="Microsoft Sans Serif" pitchFamily="34" charset="0"/>
                <a:cs typeface="Microsoft Sans Serif" pitchFamily="34" charset="0"/>
              </a:rPr>
              <a:t> (42,6%)</a:t>
            </a:r>
            <a:endParaRPr lang="en-GB" altLang="en-US" sz="2400" dirty="0">
              <a:solidFill>
                <a:srgbClr val="FF0000"/>
              </a:solidFill>
              <a:latin typeface="Microsoft Sans Serif" pitchFamily="34" charset="0"/>
              <a:cs typeface="Microsoft Sans Serif" pitchFamily="34" charset="0"/>
            </a:endParaRPr>
          </a:p>
          <a:p>
            <a:pPr defTabSz="908050"/>
            <a:endParaRPr lang="en-GB" altLang="en-US" sz="2400" dirty="0"/>
          </a:p>
        </p:txBody>
      </p:sp>
      <p:sp>
        <p:nvSpPr>
          <p:cNvPr id="101381" name="TextBox 30"/>
          <p:cNvSpPr txBox="1">
            <a:spLocks noChangeArrowheads="1"/>
          </p:cNvSpPr>
          <p:nvPr/>
        </p:nvSpPr>
        <p:spPr bwMode="auto">
          <a:xfrm>
            <a:off x="6070600" y="1457325"/>
            <a:ext cx="1709738" cy="1446550"/>
          </a:xfrm>
          <a:prstGeom prst="rect">
            <a:avLst/>
          </a:prstGeom>
          <a:noFill/>
          <a:ln w="9525">
            <a:noFill/>
            <a:miter lim="800000"/>
            <a:headEnd/>
            <a:tailEnd/>
          </a:ln>
        </p:spPr>
        <p:txBody>
          <a:bodyPr>
            <a:spAutoFit/>
          </a:bodyPr>
          <a:lstStyle/>
          <a:p>
            <a:pPr algn="ctr" defTabSz="908050" fontAlgn="t"/>
            <a:r>
              <a:rPr lang="ru-RU" altLang="en-US" sz="2000" dirty="0" smtClean="0">
                <a:solidFill>
                  <a:srgbClr val="CC6600"/>
                </a:solidFill>
                <a:latin typeface="Agency FB" pitchFamily="34" charset="0"/>
              </a:rPr>
              <a:t>Украина</a:t>
            </a:r>
            <a:endParaRPr lang="en-GB" altLang="en-US" sz="2000" dirty="0">
              <a:solidFill>
                <a:srgbClr val="CC6600"/>
              </a:solidFill>
              <a:latin typeface="Agency FB" pitchFamily="34" charset="0"/>
            </a:endParaRPr>
          </a:p>
          <a:p>
            <a:pPr algn="ctr" defTabSz="908050" fontAlgn="b"/>
            <a:r>
              <a:rPr lang="en-GB" altLang="en-US" sz="2200" dirty="0">
                <a:solidFill>
                  <a:srgbClr val="CC6600"/>
                </a:solidFill>
                <a:latin typeface="Microsoft Sans Serif" pitchFamily="34" charset="0"/>
                <a:cs typeface="Microsoft Sans Serif" pitchFamily="34" charset="0"/>
              </a:rPr>
              <a:t>12 </a:t>
            </a:r>
            <a:r>
              <a:rPr lang="en-GB" altLang="en-US" sz="2200" dirty="0" smtClean="0">
                <a:solidFill>
                  <a:srgbClr val="CC6600"/>
                </a:solidFill>
                <a:latin typeface="Microsoft Sans Serif" pitchFamily="34" charset="0"/>
                <a:cs typeface="Microsoft Sans Serif" pitchFamily="34" charset="0"/>
              </a:rPr>
              <a:t>744</a:t>
            </a:r>
            <a:r>
              <a:rPr lang="ru-RU" altLang="en-US" sz="2200" dirty="0" smtClean="0">
                <a:solidFill>
                  <a:srgbClr val="CC6600"/>
                </a:solidFill>
                <a:latin typeface="Microsoft Sans Serif" pitchFamily="34" charset="0"/>
                <a:cs typeface="Microsoft Sans Serif" pitchFamily="34" charset="0"/>
              </a:rPr>
              <a:t> (46,9%)</a:t>
            </a:r>
            <a:endParaRPr lang="en-GB" altLang="en-US" sz="2200" dirty="0">
              <a:solidFill>
                <a:srgbClr val="CC6600"/>
              </a:solidFill>
              <a:latin typeface="Microsoft Sans Serif" pitchFamily="34" charset="0"/>
              <a:cs typeface="Microsoft Sans Serif" pitchFamily="34" charset="0"/>
            </a:endParaRPr>
          </a:p>
          <a:p>
            <a:pPr defTabSz="908050"/>
            <a:endParaRPr lang="en-GB" altLang="en-US" sz="2400" dirty="0"/>
          </a:p>
        </p:txBody>
      </p:sp>
      <p:sp>
        <p:nvSpPr>
          <p:cNvPr id="101382" name="TextBox 31"/>
          <p:cNvSpPr txBox="1">
            <a:spLocks noChangeArrowheads="1"/>
          </p:cNvSpPr>
          <p:nvPr/>
        </p:nvSpPr>
        <p:spPr bwMode="auto">
          <a:xfrm>
            <a:off x="3500430" y="1428736"/>
            <a:ext cx="1619250" cy="1508105"/>
          </a:xfrm>
          <a:prstGeom prst="rect">
            <a:avLst/>
          </a:prstGeom>
          <a:noFill/>
          <a:ln w="9525">
            <a:noFill/>
            <a:miter lim="800000"/>
            <a:headEnd/>
            <a:tailEnd/>
          </a:ln>
        </p:spPr>
        <p:txBody>
          <a:bodyPr>
            <a:spAutoFit/>
          </a:bodyPr>
          <a:lstStyle/>
          <a:p>
            <a:pPr algn="ctr" defTabSz="908050" fontAlgn="t"/>
            <a:r>
              <a:rPr lang="ru-RU" altLang="en-US" sz="2000" dirty="0" smtClean="0">
                <a:solidFill>
                  <a:srgbClr val="006600"/>
                </a:solidFill>
                <a:latin typeface="Agency FB" pitchFamily="34" charset="0"/>
              </a:rPr>
              <a:t>Болгария</a:t>
            </a:r>
            <a:endParaRPr lang="en-GB" altLang="en-US" sz="2000" dirty="0">
              <a:solidFill>
                <a:srgbClr val="006600"/>
              </a:solidFill>
              <a:latin typeface="Agency FB" pitchFamily="34" charset="0"/>
            </a:endParaRPr>
          </a:p>
          <a:p>
            <a:pPr algn="ctr" defTabSz="908050" fontAlgn="b"/>
            <a:r>
              <a:rPr lang="en-GB" altLang="en-US" sz="2400" dirty="0">
                <a:solidFill>
                  <a:srgbClr val="006600"/>
                </a:solidFill>
                <a:latin typeface="Microsoft Sans Serif" pitchFamily="34" charset="0"/>
                <a:cs typeface="Microsoft Sans Serif" pitchFamily="34" charset="0"/>
              </a:rPr>
              <a:t>21 </a:t>
            </a:r>
            <a:r>
              <a:rPr lang="en-GB" altLang="en-US" sz="2400" dirty="0" smtClean="0">
                <a:solidFill>
                  <a:srgbClr val="006600"/>
                </a:solidFill>
                <a:latin typeface="Microsoft Sans Serif" pitchFamily="34" charset="0"/>
                <a:cs typeface="Microsoft Sans Serif" pitchFamily="34" charset="0"/>
              </a:rPr>
              <a:t>664</a:t>
            </a:r>
            <a:r>
              <a:rPr lang="ru-RU" altLang="en-US" sz="2400" dirty="0" smtClean="0">
                <a:solidFill>
                  <a:srgbClr val="006600"/>
                </a:solidFill>
                <a:latin typeface="Microsoft Sans Serif" pitchFamily="34" charset="0"/>
                <a:cs typeface="Microsoft Sans Serif" pitchFamily="34" charset="0"/>
              </a:rPr>
              <a:t> (71%)</a:t>
            </a:r>
            <a:endParaRPr lang="en-GB" altLang="en-US" sz="2400" dirty="0">
              <a:solidFill>
                <a:srgbClr val="006600"/>
              </a:solidFill>
              <a:latin typeface="Microsoft Sans Serif" pitchFamily="34" charset="0"/>
              <a:cs typeface="Microsoft Sans Serif" pitchFamily="34" charset="0"/>
            </a:endParaRPr>
          </a:p>
          <a:p>
            <a:pPr defTabSz="908050"/>
            <a:endParaRPr lang="en-GB" altLang="en-US" sz="2400" dirty="0"/>
          </a:p>
        </p:txBody>
      </p:sp>
      <p:sp>
        <p:nvSpPr>
          <p:cNvPr id="101383" name="TextBox 32"/>
          <p:cNvSpPr txBox="1">
            <a:spLocks noChangeArrowheads="1"/>
          </p:cNvSpPr>
          <p:nvPr/>
        </p:nvSpPr>
        <p:spPr bwMode="auto">
          <a:xfrm>
            <a:off x="7566025" y="1457325"/>
            <a:ext cx="1281113" cy="1384995"/>
          </a:xfrm>
          <a:prstGeom prst="rect">
            <a:avLst/>
          </a:prstGeom>
          <a:noFill/>
          <a:ln w="9525">
            <a:noFill/>
            <a:miter lim="800000"/>
            <a:headEnd/>
            <a:tailEnd/>
          </a:ln>
        </p:spPr>
        <p:txBody>
          <a:bodyPr>
            <a:spAutoFit/>
          </a:bodyPr>
          <a:lstStyle/>
          <a:p>
            <a:pPr algn="ctr" defTabSz="908050" fontAlgn="t"/>
            <a:r>
              <a:rPr lang="ru-RU" altLang="en-US" sz="2000" dirty="0" smtClean="0">
                <a:solidFill>
                  <a:srgbClr val="7030A0"/>
                </a:solidFill>
                <a:latin typeface="Agency FB" pitchFamily="34" charset="0"/>
              </a:rPr>
              <a:t>Грузия</a:t>
            </a:r>
            <a:endParaRPr lang="en-GB" altLang="en-US" sz="2000" dirty="0">
              <a:solidFill>
                <a:srgbClr val="7030A0"/>
              </a:solidFill>
              <a:latin typeface="Agency FB" pitchFamily="34" charset="0"/>
            </a:endParaRPr>
          </a:p>
          <a:p>
            <a:pPr algn="ctr" defTabSz="908050" fontAlgn="b"/>
            <a:r>
              <a:rPr lang="en-GB" altLang="en-US" sz="2000" dirty="0" smtClean="0">
                <a:solidFill>
                  <a:srgbClr val="7030A0"/>
                </a:solidFill>
                <a:latin typeface="Microsoft Sans Serif" pitchFamily="34" charset="0"/>
                <a:cs typeface="Microsoft Sans Serif" pitchFamily="34" charset="0"/>
              </a:rPr>
              <a:t>7830</a:t>
            </a:r>
            <a:r>
              <a:rPr lang="ru-RU" altLang="en-US" sz="2000" dirty="0" smtClean="0">
                <a:solidFill>
                  <a:srgbClr val="7030A0"/>
                </a:solidFill>
                <a:latin typeface="Microsoft Sans Serif" pitchFamily="34" charset="0"/>
                <a:cs typeface="Microsoft Sans Serif" pitchFamily="34" charset="0"/>
              </a:rPr>
              <a:t> (24,7%)</a:t>
            </a:r>
            <a:endParaRPr lang="en-GB" altLang="en-US" sz="2000" dirty="0">
              <a:solidFill>
                <a:srgbClr val="7030A0"/>
              </a:solidFill>
              <a:latin typeface="Microsoft Sans Serif" pitchFamily="34" charset="0"/>
              <a:cs typeface="Microsoft Sans Serif" pitchFamily="34" charset="0"/>
            </a:endParaRPr>
          </a:p>
          <a:p>
            <a:pPr defTabSz="908050"/>
            <a:endParaRPr lang="en-GB" altLang="en-US" sz="2400" dirty="0"/>
          </a:p>
        </p:txBody>
      </p:sp>
      <p:grpSp>
        <p:nvGrpSpPr>
          <p:cNvPr id="2" name="Group 73"/>
          <p:cNvGrpSpPr>
            <a:grpSpLocks/>
          </p:cNvGrpSpPr>
          <p:nvPr/>
        </p:nvGrpSpPr>
        <p:grpSpPr bwMode="auto">
          <a:xfrm>
            <a:off x="1331913" y="7316788"/>
            <a:ext cx="922337" cy="360362"/>
            <a:chOff x="1269156" y="5176240"/>
            <a:chExt cx="921818" cy="360618"/>
          </a:xfrm>
        </p:grpSpPr>
        <p:cxnSp>
          <p:nvCxnSpPr>
            <p:cNvPr id="25" name="Straight Connector 24"/>
            <p:cNvCxnSpPr/>
            <p:nvPr/>
          </p:nvCxnSpPr>
          <p:spPr bwMode="auto">
            <a:xfrm>
              <a:off x="1269156"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26" name="Straight Connector 25"/>
            <p:cNvCxnSpPr/>
            <p:nvPr/>
          </p:nvCxnSpPr>
          <p:spPr bwMode="auto">
            <a:xfrm>
              <a:off x="1331033"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27" name="Straight Connector 26"/>
            <p:cNvCxnSpPr/>
            <p:nvPr/>
          </p:nvCxnSpPr>
          <p:spPr bwMode="auto">
            <a:xfrm>
              <a:off x="1404017"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28" name="Straight Connector 27"/>
            <p:cNvCxnSpPr/>
            <p:nvPr/>
          </p:nvCxnSpPr>
          <p:spPr bwMode="auto">
            <a:xfrm>
              <a:off x="1475415"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29" name="Straight Connector 28"/>
            <p:cNvCxnSpPr/>
            <p:nvPr/>
          </p:nvCxnSpPr>
          <p:spPr bwMode="auto">
            <a:xfrm>
              <a:off x="1548399"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30" name="Straight Connector 29"/>
            <p:cNvCxnSpPr/>
            <p:nvPr/>
          </p:nvCxnSpPr>
          <p:spPr bwMode="auto">
            <a:xfrm>
              <a:off x="1619796"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31" name="Straight Connector 30"/>
            <p:cNvCxnSpPr/>
            <p:nvPr/>
          </p:nvCxnSpPr>
          <p:spPr bwMode="auto">
            <a:xfrm>
              <a:off x="2124337"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32" name="Straight Connector 31"/>
            <p:cNvCxnSpPr/>
            <p:nvPr/>
          </p:nvCxnSpPr>
          <p:spPr bwMode="auto">
            <a:xfrm>
              <a:off x="2051353"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33" name="Straight Connector 32"/>
            <p:cNvCxnSpPr/>
            <p:nvPr/>
          </p:nvCxnSpPr>
          <p:spPr bwMode="auto">
            <a:xfrm>
              <a:off x="1691193"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34" name="Straight Connector 33"/>
            <p:cNvCxnSpPr/>
            <p:nvPr/>
          </p:nvCxnSpPr>
          <p:spPr bwMode="auto">
            <a:xfrm>
              <a:off x="1764177"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35" name="Straight Connector 34"/>
            <p:cNvCxnSpPr/>
            <p:nvPr/>
          </p:nvCxnSpPr>
          <p:spPr bwMode="auto">
            <a:xfrm>
              <a:off x="1835574"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36" name="Straight Connector 35"/>
            <p:cNvCxnSpPr/>
            <p:nvPr/>
          </p:nvCxnSpPr>
          <p:spPr bwMode="auto">
            <a:xfrm>
              <a:off x="1906972"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37" name="Straight Connector 36"/>
            <p:cNvCxnSpPr/>
            <p:nvPr/>
          </p:nvCxnSpPr>
          <p:spPr bwMode="auto">
            <a:xfrm>
              <a:off x="1979956"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cxnSp>
          <p:nvCxnSpPr>
            <p:cNvPr id="38" name="Straight Connector 37"/>
            <p:cNvCxnSpPr/>
            <p:nvPr/>
          </p:nvCxnSpPr>
          <p:spPr bwMode="auto">
            <a:xfrm>
              <a:off x="2190974" y="5176240"/>
              <a:ext cx="0" cy="360618"/>
            </a:xfrm>
            <a:prstGeom prst="line">
              <a:avLst/>
            </a:prstGeom>
            <a:solidFill>
              <a:schemeClr val="accent1"/>
            </a:solidFill>
            <a:ln w="9525" cap="flat" cmpd="sng" algn="ctr">
              <a:solidFill>
                <a:schemeClr val="tx1">
                  <a:lumMod val="50000"/>
                  <a:lumOff val="50000"/>
                </a:schemeClr>
              </a:solidFill>
              <a:prstDash val="solid"/>
              <a:round/>
              <a:headEnd type="none" w="med" len="med"/>
              <a:tailEnd type="none" w="med" len="med"/>
            </a:ln>
            <a:effectLst/>
          </p:spPr>
        </p:cxnSp>
      </p:grpSp>
      <p:sp>
        <p:nvSpPr>
          <p:cNvPr id="39" name="Rectangle 38"/>
          <p:cNvSpPr/>
          <p:nvPr/>
        </p:nvSpPr>
        <p:spPr>
          <a:xfrm>
            <a:off x="-46038" y="365125"/>
            <a:ext cx="1943101" cy="708025"/>
          </a:xfrm>
          <a:prstGeom prst="rect">
            <a:avLst/>
          </a:prstGeom>
        </p:spPr>
        <p:txBody>
          <a:bodyPr wrap="none">
            <a:spAutoFit/>
          </a:bodyPr>
          <a:lstStyle/>
          <a:p>
            <a:pPr algn="ctr" defTabSz="908695" fontAlgn="b">
              <a:spcBef>
                <a:spcPts val="0"/>
              </a:spcBef>
              <a:spcAft>
                <a:spcPts val="0"/>
              </a:spcAft>
              <a:defRPr/>
            </a:pPr>
            <a:r>
              <a:rPr lang="en-GB" sz="4000" spc="-100" dirty="0">
                <a:solidFill>
                  <a:schemeClr val="bg1"/>
                </a:solidFill>
                <a:latin typeface="Microsoft Sans Serif" pitchFamily="34" charset="0"/>
                <a:ea typeface="ＭＳ Ｐゴシック" charset="0"/>
                <a:cs typeface="Microsoft Sans Serif" pitchFamily="34" charset="0"/>
              </a:rPr>
              <a:t>341 982</a:t>
            </a:r>
          </a:p>
        </p:txBody>
      </p:sp>
      <p:sp>
        <p:nvSpPr>
          <p:cNvPr id="30743" name="TextBox 24"/>
          <p:cNvSpPr txBox="1">
            <a:spLocks noChangeArrowheads="1"/>
          </p:cNvSpPr>
          <p:nvPr/>
        </p:nvSpPr>
        <p:spPr bwMode="auto">
          <a:xfrm>
            <a:off x="2178050" y="17463"/>
            <a:ext cx="6965950" cy="830997"/>
          </a:xfrm>
          <a:prstGeom prst="rect">
            <a:avLst/>
          </a:prstGeom>
          <a:noFill/>
          <a:ln w="9525">
            <a:noFill/>
            <a:miter lim="800000"/>
            <a:headEnd/>
            <a:tailEnd/>
          </a:ln>
        </p:spPr>
        <p:txBody>
          <a:bodyPr>
            <a:spAutoFit/>
          </a:bodyPr>
          <a:lstStyle/>
          <a:p>
            <a:pPr fontAlgn="b"/>
            <a:r>
              <a:rPr lang="ru-RU" altLang="en-US" sz="2400" b="1" dirty="0" smtClean="0">
                <a:solidFill>
                  <a:srgbClr val="C00000"/>
                </a:solidFill>
                <a:latin typeface="Arial" pitchFamily="34" charset="0"/>
                <a:cs typeface="Arial" pitchFamily="34" charset="0"/>
              </a:rPr>
              <a:t>Корь в Европейском регионе ВОЗ</a:t>
            </a:r>
            <a:r>
              <a:rPr lang="en-GB" altLang="en-US" sz="2400" b="1" dirty="0" smtClean="0">
                <a:solidFill>
                  <a:srgbClr val="C00000"/>
                </a:solidFill>
                <a:latin typeface="Arial" pitchFamily="34" charset="0"/>
                <a:cs typeface="Arial" pitchFamily="34" charset="0"/>
              </a:rPr>
              <a:t>, </a:t>
            </a:r>
          </a:p>
          <a:p>
            <a:pPr fontAlgn="b"/>
            <a:r>
              <a:rPr lang="en-GB" altLang="en-US" sz="2400" b="1" dirty="0" smtClean="0">
                <a:solidFill>
                  <a:srgbClr val="C00000"/>
                </a:solidFill>
                <a:latin typeface="Arial" pitchFamily="34" charset="0"/>
                <a:cs typeface="Arial" pitchFamily="34" charset="0"/>
              </a:rPr>
              <a:t>1993 </a:t>
            </a:r>
            <a:r>
              <a:rPr lang="ru-RU" altLang="en-US" sz="2400" b="1" dirty="0" smtClean="0">
                <a:solidFill>
                  <a:srgbClr val="C00000"/>
                </a:solidFill>
                <a:latin typeface="Arial" pitchFamily="34" charset="0"/>
                <a:cs typeface="Arial" pitchFamily="34" charset="0"/>
              </a:rPr>
              <a:t>и</a:t>
            </a:r>
            <a:r>
              <a:rPr lang="en-GB" altLang="en-US" sz="2400" b="1" dirty="0" smtClean="0">
                <a:solidFill>
                  <a:srgbClr val="C00000"/>
                </a:solidFill>
                <a:latin typeface="Arial" pitchFamily="34" charset="0"/>
                <a:cs typeface="Arial" pitchFamily="34" charset="0"/>
              </a:rPr>
              <a:t> 2007-2013</a:t>
            </a:r>
          </a:p>
        </p:txBody>
      </p:sp>
      <p:sp>
        <p:nvSpPr>
          <p:cNvPr id="42" name="TextBox 41"/>
          <p:cNvSpPr txBox="1"/>
          <p:nvPr/>
        </p:nvSpPr>
        <p:spPr>
          <a:xfrm>
            <a:off x="3129568" y="4623519"/>
            <a:ext cx="1656184" cy="461665"/>
          </a:xfrm>
          <a:prstGeom prst="rect">
            <a:avLst/>
          </a:prstGeom>
          <a:noFill/>
          <a:scene3d>
            <a:camera prst="isometricBottomDown">
              <a:rot lat="2656781" lon="20400000" rev="18140585"/>
            </a:camera>
            <a:lightRig rig="threePt" dir="t"/>
          </a:scene3d>
          <a:sp3d/>
        </p:spPr>
        <p:txBody>
          <a:bodyPr>
            <a:spAutoFit/>
          </a:bodyPr>
          <a:lstStyle/>
          <a:p>
            <a:pPr defTabSz="908695" fontAlgn="auto">
              <a:spcBef>
                <a:spcPts val="0"/>
              </a:spcBef>
              <a:spcAft>
                <a:spcPts val="0"/>
              </a:spcAft>
              <a:defRPr/>
            </a:pPr>
            <a:r>
              <a:rPr lang="en-GB" sz="2400" dirty="0">
                <a:latin typeface="Arial" pitchFamily="34" charset="0"/>
                <a:ea typeface="ＭＳ Ｐゴシック" charset="0"/>
              </a:rPr>
              <a:t>2009</a:t>
            </a:r>
          </a:p>
        </p:txBody>
      </p:sp>
      <p:sp>
        <p:nvSpPr>
          <p:cNvPr id="43" name="TextBox 42"/>
          <p:cNvSpPr txBox="1"/>
          <p:nvPr/>
        </p:nvSpPr>
        <p:spPr>
          <a:xfrm>
            <a:off x="4008740" y="4623519"/>
            <a:ext cx="1656184" cy="461665"/>
          </a:xfrm>
          <a:prstGeom prst="rect">
            <a:avLst/>
          </a:prstGeom>
          <a:noFill/>
          <a:scene3d>
            <a:camera prst="isometricBottomDown">
              <a:rot lat="2656781" lon="20400000" rev="18140585"/>
            </a:camera>
            <a:lightRig rig="threePt" dir="t"/>
          </a:scene3d>
          <a:sp3d/>
        </p:spPr>
        <p:txBody>
          <a:bodyPr>
            <a:spAutoFit/>
          </a:bodyPr>
          <a:lstStyle/>
          <a:p>
            <a:pPr defTabSz="908695" fontAlgn="auto">
              <a:spcBef>
                <a:spcPts val="0"/>
              </a:spcBef>
              <a:spcAft>
                <a:spcPts val="0"/>
              </a:spcAft>
              <a:defRPr/>
            </a:pPr>
            <a:r>
              <a:rPr lang="en-GB" sz="2400" dirty="0">
                <a:latin typeface="Arial" pitchFamily="34" charset="0"/>
                <a:ea typeface="ＭＳ Ｐゴシック" charset="0"/>
              </a:rPr>
              <a:t>2010</a:t>
            </a:r>
          </a:p>
        </p:txBody>
      </p:sp>
      <p:sp>
        <p:nvSpPr>
          <p:cNvPr id="44" name="TextBox 43"/>
          <p:cNvSpPr txBox="1"/>
          <p:nvPr/>
        </p:nvSpPr>
        <p:spPr>
          <a:xfrm>
            <a:off x="5480762" y="4623519"/>
            <a:ext cx="1656184" cy="461665"/>
          </a:xfrm>
          <a:prstGeom prst="rect">
            <a:avLst/>
          </a:prstGeom>
          <a:noFill/>
          <a:scene3d>
            <a:camera prst="isometricBottomDown">
              <a:rot lat="2656781" lon="20400000" rev="18140585"/>
            </a:camera>
            <a:lightRig rig="threePt" dir="t"/>
          </a:scene3d>
          <a:sp3d/>
        </p:spPr>
        <p:txBody>
          <a:bodyPr>
            <a:spAutoFit/>
          </a:bodyPr>
          <a:lstStyle/>
          <a:p>
            <a:pPr defTabSz="908695" fontAlgn="auto">
              <a:spcBef>
                <a:spcPts val="0"/>
              </a:spcBef>
              <a:spcAft>
                <a:spcPts val="0"/>
              </a:spcAft>
              <a:defRPr/>
            </a:pPr>
            <a:r>
              <a:rPr lang="en-GB" sz="2400" dirty="0">
                <a:latin typeface="Arial" pitchFamily="34" charset="0"/>
                <a:ea typeface="ＭＳ Ｐゴシック" charset="0"/>
              </a:rPr>
              <a:t>2011</a:t>
            </a:r>
          </a:p>
        </p:txBody>
      </p:sp>
      <p:sp>
        <p:nvSpPr>
          <p:cNvPr id="45" name="TextBox 44"/>
          <p:cNvSpPr txBox="1"/>
          <p:nvPr/>
        </p:nvSpPr>
        <p:spPr>
          <a:xfrm>
            <a:off x="6732240" y="4623519"/>
            <a:ext cx="1656184" cy="461665"/>
          </a:xfrm>
          <a:prstGeom prst="rect">
            <a:avLst/>
          </a:prstGeom>
          <a:noFill/>
          <a:scene3d>
            <a:camera prst="isometricBottomDown">
              <a:rot lat="2656781" lon="20400000" rev="18140585"/>
            </a:camera>
            <a:lightRig rig="threePt" dir="t"/>
          </a:scene3d>
          <a:sp3d/>
        </p:spPr>
        <p:txBody>
          <a:bodyPr>
            <a:spAutoFit/>
          </a:bodyPr>
          <a:lstStyle/>
          <a:p>
            <a:pPr defTabSz="908695" fontAlgn="auto">
              <a:spcBef>
                <a:spcPts val="0"/>
              </a:spcBef>
              <a:spcAft>
                <a:spcPts val="0"/>
              </a:spcAft>
              <a:defRPr/>
            </a:pPr>
            <a:r>
              <a:rPr lang="en-GB" sz="2400" dirty="0">
                <a:latin typeface="Arial" pitchFamily="34" charset="0"/>
                <a:ea typeface="ＭＳ Ｐゴシック" charset="0"/>
              </a:rPr>
              <a:t>2012</a:t>
            </a:r>
          </a:p>
        </p:txBody>
      </p:sp>
      <p:sp>
        <p:nvSpPr>
          <p:cNvPr id="46" name="TextBox 45"/>
          <p:cNvSpPr txBox="1"/>
          <p:nvPr/>
        </p:nvSpPr>
        <p:spPr>
          <a:xfrm>
            <a:off x="8028384" y="4653136"/>
            <a:ext cx="1656184" cy="461665"/>
          </a:xfrm>
          <a:prstGeom prst="rect">
            <a:avLst/>
          </a:prstGeom>
          <a:noFill/>
          <a:scene3d>
            <a:camera prst="isometricBottomDown">
              <a:rot lat="2656781" lon="20400000" rev="18140585"/>
            </a:camera>
            <a:lightRig rig="threePt" dir="t"/>
          </a:scene3d>
          <a:sp3d/>
        </p:spPr>
        <p:txBody>
          <a:bodyPr>
            <a:spAutoFit/>
          </a:bodyPr>
          <a:lstStyle/>
          <a:p>
            <a:pPr defTabSz="908695" fontAlgn="auto">
              <a:spcBef>
                <a:spcPts val="0"/>
              </a:spcBef>
              <a:spcAft>
                <a:spcPts val="0"/>
              </a:spcAft>
              <a:defRPr/>
            </a:pPr>
            <a:r>
              <a:rPr lang="en-GB" sz="2400" dirty="0">
                <a:latin typeface="Arial" pitchFamily="34" charset="0"/>
                <a:ea typeface="ＭＳ Ｐゴシック" charset="0"/>
              </a:rPr>
              <a:t>2013</a:t>
            </a:r>
          </a:p>
        </p:txBody>
      </p:sp>
      <p:sp>
        <p:nvSpPr>
          <p:cNvPr id="47" name="TextBox 46"/>
          <p:cNvSpPr txBox="1"/>
          <p:nvPr/>
        </p:nvSpPr>
        <p:spPr>
          <a:xfrm>
            <a:off x="2339752" y="4623519"/>
            <a:ext cx="1656184" cy="461665"/>
          </a:xfrm>
          <a:prstGeom prst="rect">
            <a:avLst/>
          </a:prstGeom>
          <a:noFill/>
          <a:scene3d>
            <a:camera prst="isometricBottomDown">
              <a:rot lat="2656781" lon="20400000" rev="18140585"/>
            </a:camera>
            <a:lightRig rig="threePt" dir="t"/>
          </a:scene3d>
          <a:sp3d/>
        </p:spPr>
        <p:txBody>
          <a:bodyPr>
            <a:spAutoFit/>
          </a:bodyPr>
          <a:lstStyle/>
          <a:p>
            <a:pPr defTabSz="908695" fontAlgn="auto">
              <a:spcBef>
                <a:spcPts val="0"/>
              </a:spcBef>
              <a:spcAft>
                <a:spcPts val="0"/>
              </a:spcAft>
              <a:defRPr/>
            </a:pPr>
            <a:r>
              <a:rPr lang="en-GB" sz="2400" dirty="0">
                <a:latin typeface="Arial" pitchFamily="34" charset="0"/>
                <a:ea typeface="ＭＳ Ｐゴシック" charset="0"/>
              </a:rPr>
              <a:t>2008</a:t>
            </a:r>
          </a:p>
        </p:txBody>
      </p:sp>
      <p:sp>
        <p:nvSpPr>
          <p:cNvPr id="48" name="TextBox 47"/>
          <p:cNvSpPr txBox="1"/>
          <p:nvPr/>
        </p:nvSpPr>
        <p:spPr>
          <a:xfrm>
            <a:off x="1547664" y="4623519"/>
            <a:ext cx="1656184" cy="461665"/>
          </a:xfrm>
          <a:prstGeom prst="rect">
            <a:avLst/>
          </a:prstGeom>
          <a:noFill/>
          <a:scene3d>
            <a:camera prst="isometricBottomDown">
              <a:rot lat="2656781" lon="20400000" rev="18140585"/>
            </a:camera>
            <a:lightRig rig="threePt" dir="t"/>
          </a:scene3d>
          <a:sp3d/>
        </p:spPr>
        <p:txBody>
          <a:bodyPr>
            <a:spAutoFit/>
          </a:bodyPr>
          <a:lstStyle/>
          <a:p>
            <a:pPr defTabSz="908695" fontAlgn="auto">
              <a:spcBef>
                <a:spcPts val="0"/>
              </a:spcBef>
              <a:spcAft>
                <a:spcPts val="0"/>
              </a:spcAft>
              <a:defRPr/>
            </a:pPr>
            <a:r>
              <a:rPr lang="en-GB" sz="2400" dirty="0">
                <a:latin typeface="Arial" pitchFamily="34" charset="0"/>
                <a:ea typeface="ＭＳ Ｐゴシック" charset="0"/>
              </a:rPr>
              <a:t>2007</a:t>
            </a:r>
          </a:p>
        </p:txBody>
      </p:sp>
      <p:sp>
        <p:nvSpPr>
          <p:cNvPr id="49" name="TextBox 48"/>
          <p:cNvSpPr txBox="1"/>
          <p:nvPr/>
        </p:nvSpPr>
        <p:spPr>
          <a:xfrm>
            <a:off x="0" y="3339976"/>
            <a:ext cx="1656184" cy="461665"/>
          </a:xfrm>
          <a:prstGeom prst="rect">
            <a:avLst/>
          </a:prstGeom>
          <a:noFill/>
          <a:scene3d>
            <a:camera prst="isometricBottomDown">
              <a:rot lat="2656781" lon="20400000" rev="18140585"/>
            </a:camera>
            <a:lightRig rig="threePt" dir="t"/>
          </a:scene3d>
          <a:sp3d/>
        </p:spPr>
        <p:txBody>
          <a:bodyPr>
            <a:spAutoFit/>
          </a:bodyPr>
          <a:lstStyle/>
          <a:p>
            <a:pPr defTabSz="908695" fontAlgn="auto">
              <a:spcBef>
                <a:spcPts val="0"/>
              </a:spcBef>
              <a:spcAft>
                <a:spcPts val="0"/>
              </a:spcAft>
              <a:defRPr/>
            </a:pPr>
            <a:r>
              <a:rPr lang="en-GB" sz="2400" dirty="0">
                <a:latin typeface="Arial" pitchFamily="34" charset="0"/>
                <a:ea typeface="ＭＳ Ｐゴシック" charset="0"/>
              </a:rPr>
              <a:t>1993</a:t>
            </a:r>
          </a:p>
        </p:txBody>
      </p:sp>
      <p:sp>
        <p:nvSpPr>
          <p:cNvPr id="52" name="Oval 51"/>
          <p:cNvSpPr/>
          <p:nvPr/>
        </p:nvSpPr>
        <p:spPr>
          <a:xfrm>
            <a:off x="1547813" y="3614738"/>
            <a:ext cx="574675" cy="573087"/>
          </a:xfrm>
          <a:prstGeom prst="ellipse">
            <a:avLst/>
          </a:prstGeom>
          <a:solidFill>
            <a:srgbClr val="C0000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08695" fontAlgn="auto">
              <a:spcBef>
                <a:spcPts val="0"/>
              </a:spcBef>
              <a:spcAft>
                <a:spcPts val="0"/>
              </a:spcAft>
              <a:defRPr/>
            </a:pPr>
            <a:endParaRPr lang="en-GB"/>
          </a:p>
        </p:txBody>
      </p:sp>
      <p:sp>
        <p:nvSpPr>
          <p:cNvPr id="53" name="Oval 52"/>
          <p:cNvSpPr/>
          <p:nvPr/>
        </p:nvSpPr>
        <p:spPr>
          <a:xfrm>
            <a:off x="7780338" y="2979738"/>
            <a:ext cx="1209675" cy="1208087"/>
          </a:xfrm>
          <a:prstGeom prst="ellipse">
            <a:avLst/>
          </a:prstGeom>
          <a:solidFill>
            <a:srgbClr val="C0000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08695" fontAlgn="auto">
              <a:spcBef>
                <a:spcPts val="0"/>
              </a:spcBef>
              <a:spcAft>
                <a:spcPts val="0"/>
              </a:spcAft>
              <a:defRPr/>
            </a:pPr>
            <a:endParaRPr lang="en-GB"/>
          </a:p>
        </p:txBody>
      </p:sp>
      <p:sp>
        <p:nvSpPr>
          <p:cNvPr id="54" name="Oval 53"/>
          <p:cNvSpPr/>
          <p:nvPr/>
        </p:nvSpPr>
        <p:spPr>
          <a:xfrm>
            <a:off x="6521450" y="3063875"/>
            <a:ext cx="1123950" cy="1123950"/>
          </a:xfrm>
          <a:prstGeom prst="ellipse">
            <a:avLst/>
          </a:prstGeom>
          <a:solidFill>
            <a:srgbClr val="C0000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08695" fontAlgn="auto">
              <a:spcBef>
                <a:spcPts val="0"/>
              </a:spcBef>
              <a:spcAft>
                <a:spcPts val="0"/>
              </a:spcAft>
              <a:defRPr/>
            </a:pPr>
            <a:endParaRPr lang="en-GB"/>
          </a:p>
        </p:txBody>
      </p:sp>
      <p:sp>
        <p:nvSpPr>
          <p:cNvPr id="55" name="Oval 54"/>
          <p:cNvSpPr/>
          <p:nvPr/>
        </p:nvSpPr>
        <p:spPr>
          <a:xfrm>
            <a:off x="5110163" y="2913063"/>
            <a:ext cx="1276350" cy="1274762"/>
          </a:xfrm>
          <a:prstGeom prst="ellipse">
            <a:avLst/>
          </a:prstGeom>
          <a:solidFill>
            <a:srgbClr val="C0000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08695" fontAlgn="auto">
              <a:spcBef>
                <a:spcPts val="0"/>
              </a:spcBef>
              <a:spcAft>
                <a:spcPts val="0"/>
              </a:spcAft>
              <a:defRPr/>
            </a:pPr>
            <a:endParaRPr lang="en-GB"/>
          </a:p>
        </p:txBody>
      </p:sp>
      <p:sp>
        <p:nvSpPr>
          <p:cNvPr id="56" name="Oval 55"/>
          <p:cNvSpPr/>
          <p:nvPr/>
        </p:nvSpPr>
        <p:spPr>
          <a:xfrm>
            <a:off x="3784600" y="2998788"/>
            <a:ext cx="1190625" cy="1189037"/>
          </a:xfrm>
          <a:prstGeom prst="ellipse">
            <a:avLst/>
          </a:prstGeom>
          <a:solidFill>
            <a:srgbClr val="C0000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08695" fontAlgn="auto">
              <a:spcBef>
                <a:spcPts val="0"/>
              </a:spcBef>
              <a:spcAft>
                <a:spcPts val="0"/>
              </a:spcAft>
              <a:defRPr/>
            </a:pPr>
            <a:endParaRPr lang="en-GB"/>
          </a:p>
        </p:txBody>
      </p:sp>
      <p:sp>
        <p:nvSpPr>
          <p:cNvPr id="57" name="Oval 56"/>
          <p:cNvSpPr/>
          <p:nvPr/>
        </p:nvSpPr>
        <p:spPr>
          <a:xfrm>
            <a:off x="2257425" y="3535363"/>
            <a:ext cx="652463" cy="652462"/>
          </a:xfrm>
          <a:prstGeom prst="ellipse">
            <a:avLst/>
          </a:prstGeom>
          <a:solidFill>
            <a:srgbClr val="C0000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08695" fontAlgn="auto">
              <a:spcBef>
                <a:spcPts val="0"/>
              </a:spcBef>
              <a:spcAft>
                <a:spcPts val="0"/>
              </a:spcAft>
              <a:defRPr/>
            </a:pPr>
            <a:endParaRPr lang="en-GB"/>
          </a:p>
        </p:txBody>
      </p:sp>
      <p:sp>
        <p:nvSpPr>
          <p:cNvPr id="58" name="Oval 57"/>
          <p:cNvSpPr/>
          <p:nvPr/>
        </p:nvSpPr>
        <p:spPr>
          <a:xfrm>
            <a:off x="3044825" y="3584575"/>
            <a:ext cx="604838" cy="603250"/>
          </a:xfrm>
          <a:prstGeom prst="ellipse">
            <a:avLst/>
          </a:prstGeom>
          <a:solidFill>
            <a:srgbClr val="C0000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08695" fontAlgn="auto">
              <a:spcBef>
                <a:spcPts val="0"/>
              </a:spcBef>
              <a:spcAft>
                <a:spcPts val="0"/>
              </a:spcAft>
              <a:defRPr/>
            </a:pPr>
            <a:endParaRPr lang="en-GB"/>
          </a:p>
        </p:txBody>
      </p:sp>
      <p:sp>
        <p:nvSpPr>
          <p:cNvPr id="59" name="Oval 58"/>
          <p:cNvSpPr/>
          <p:nvPr/>
        </p:nvSpPr>
        <p:spPr>
          <a:xfrm>
            <a:off x="-2079625" y="-1276350"/>
            <a:ext cx="4210050" cy="4210050"/>
          </a:xfrm>
          <a:prstGeom prst="ellipse">
            <a:avLst/>
          </a:prstGeom>
          <a:solidFill>
            <a:srgbClr val="C0000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08695" fontAlgn="auto">
              <a:spcBef>
                <a:spcPts val="0"/>
              </a:spcBef>
              <a:spcAft>
                <a:spcPts val="0"/>
              </a:spcAft>
              <a:defRPr/>
            </a:pPr>
            <a:endParaRPr lang="en-GB"/>
          </a:p>
        </p:txBody>
      </p:sp>
      <p:sp>
        <p:nvSpPr>
          <p:cNvPr id="60" name="Rectangle 59"/>
          <p:cNvSpPr/>
          <p:nvPr/>
        </p:nvSpPr>
        <p:spPr>
          <a:xfrm>
            <a:off x="2293938" y="3716338"/>
            <a:ext cx="581025" cy="307975"/>
          </a:xfrm>
          <a:prstGeom prst="rect">
            <a:avLst/>
          </a:prstGeom>
        </p:spPr>
        <p:txBody>
          <a:bodyPr>
            <a:spAutoFit/>
          </a:bodyPr>
          <a:lstStyle/>
          <a:p>
            <a:pPr algn="ctr" defTabSz="908695" fontAlgn="b">
              <a:spcBef>
                <a:spcPts val="0"/>
              </a:spcBef>
              <a:spcAft>
                <a:spcPts val="0"/>
              </a:spcAft>
              <a:defRPr/>
            </a:pPr>
            <a:r>
              <a:rPr lang="en-GB" sz="1400" spc="-100" dirty="0">
                <a:solidFill>
                  <a:schemeClr val="bg1"/>
                </a:solidFill>
                <a:latin typeface="Microsoft Sans Serif" pitchFamily="34" charset="0"/>
                <a:ea typeface="ＭＳ Ｐゴシック" charset="0"/>
                <a:cs typeface="Microsoft Sans Serif" pitchFamily="34" charset="0"/>
              </a:rPr>
              <a:t>9168</a:t>
            </a:r>
          </a:p>
        </p:txBody>
      </p:sp>
      <p:sp>
        <p:nvSpPr>
          <p:cNvPr id="61" name="Rectangle 60"/>
          <p:cNvSpPr/>
          <p:nvPr/>
        </p:nvSpPr>
        <p:spPr>
          <a:xfrm>
            <a:off x="1547813" y="3754438"/>
            <a:ext cx="581025" cy="277812"/>
          </a:xfrm>
          <a:prstGeom prst="rect">
            <a:avLst/>
          </a:prstGeom>
        </p:spPr>
        <p:txBody>
          <a:bodyPr>
            <a:spAutoFit/>
          </a:bodyPr>
          <a:lstStyle/>
          <a:p>
            <a:pPr algn="ctr" defTabSz="908695" fontAlgn="b">
              <a:spcBef>
                <a:spcPts val="0"/>
              </a:spcBef>
              <a:spcAft>
                <a:spcPts val="0"/>
              </a:spcAft>
              <a:defRPr/>
            </a:pPr>
            <a:r>
              <a:rPr lang="en-GB" sz="1200" spc="-100" dirty="0">
                <a:solidFill>
                  <a:schemeClr val="bg1"/>
                </a:solidFill>
                <a:latin typeface="Microsoft Sans Serif" pitchFamily="34" charset="0"/>
                <a:ea typeface="ＭＳ Ｐゴシック" charset="0"/>
                <a:cs typeface="Microsoft Sans Serif" pitchFamily="34" charset="0"/>
              </a:rPr>
              <a:t>7073</a:t>
            </a:r>
          </a:p>
        </p:txBody>
      </p:sp>
      <p:sp>
        <p:nvSpPr>
          <p:cNvPr id="62" name="Rectangle 61"/>
          <p:cNvSpPr/>
          <p:nvPr/>
        </p:nvSpPr>
        <p:spPr>
          <a:xfrm>
            <a:off x="3051175" y="3724275"/>
            <a:ext cx="581025" cy="276225"/>
          </a:xfrm>
          <a:prstGeom prst="rect">
            <a:avLst/>
          </a:prstGeom>
        </p:spPr>
        <p:txBody>
          <a:bodyPr>
            <a:spAutoFit/>
          </a:bodyPr>
          <a:lstStyle/>
          <a:p>
            <a:pPr algn="ctr" defTabSz="908695" fontAlgn="b">
              <a:spcBef>
                <a:spcPts val="0"/>
              </a:spcBef>
              <a:spcAft>
                <a:spcPts val="0"/>
              </a:spcAft>
              <a:defRPr/>
            </a:pPr>
            <a:r>
              <a:rPr lang="en-GB" sz="1200" spc="-100" dirty="0">
                <a:solidFill>
                  <a:schemeClr val="bg1"/>
                </a:solidFill>
                <a:latin typeface="Microsoft Sans Serif" pitchFamily="34" charset="0"/>
                <a:ea typeface="ＭＳ Ｐゴシック" charset="0"/>
                <a:cs typeface="Microsoft Sans Serif" pitchFamily="34" charset="0"/>
              </a:rPr>
              <a:t>7892</a:t>
            </a:r>
          </a:p>
        </p:txBody>
      </p:sp>
      <p:sp>
        <p:nvSpPr>
          <p:cNvPr id="63" name="Rectangle 62"/>
          <p:cNvSpPr/>
          <p:nvPr/>
        </p:nvSpPr>
        <p:spPr>
          <a:xfrm>
            <a:off x="3825875" y="3335338"/>
            <a:ext cx="1081088" cy="461962"/>
          </a:xfrm>
          <a:prstGeom prst="rect">
            <a:avLst/>
          </a:prstGeom>
        </p:spPr>
        <p:txBody>
          <a:bodyPr>
            <a:spAutoFit/>
          </a:bodyPr>
          <a:lstStyle/>
          <a:p>
            <a:pPr algn="ctr" defTabSz="908695" fontAlgn="b">
              <a:spcBef>
                <a:spcPts val="0"/>
              </a:spcBef>
              <a:spcAft>
                <a:spcPts val="0"/>
              </a:spcAft>
              <a:defRPr/>
            </a:pPr>
            <a:r>
              <a:rPr lang="en-GB" sz="2400" spc="-100" dirty="0">
                <a:solidFill>
                  <a:schemeClr val="bg1"/>
                </a:solidFill>
                <a:latin typeface="Microsoft Sans Serif" pitchFamily="34" charset="0"/>
                <a:ea typeface="ＭＳ Ｐゴシック" charset="0"/>
                <a:cs typeface="Microsoft Sans Serif" pitchFamily="34" charset="0"/>
              </a:rPr>
              <a:t>30529</a:t>
            </a:r>
          </a:p>
        </p:txBody>
      </p:sp>
      <p:sp>
        <p:nvSpPr>
          <p:cNvPr id="64" name="Rectangle 63"/>
          <p:cNvSpPr/>
          <p:nvPr/>
        </p:nvSpPr>
        <p:spPr>
          <a:xfrm>
            <a:off x="5102225" y="3246438"/>
            <a:ext cx="1316038" cy="585787"/>
          </a:xfrm>
          <a:prstGeom prst="rect">
            <a:avLst/>
          </a:prstGeom>
        </p:spPr>
        <p:txBody>
          <a:bodyPr>
            <a:spAutoFit/>
          </a:bodyPr>
          <a:lstStyle/>
          <a:p>
            <a:pPr algn="ctr" defTabSz="908695" fontAlgn="b">
              <a:spcBef>
                <a:spcPts val="0"/>
              </a:spcBef>
              <a:spcAft>
                <a:spcPts val="0"/>
              </a:spcAft>
              <a:defRPr/>
            </a:pPr>
            <a:r>
              <a:rPr lang="en-GB" sz="3200" spc="-100" dirty="0">
                <a:solidFill>
                  <a:schemeClr val="bg1"/>
                </a:solidFill>
                <a:latin typeface="Microsoft Sans Serif" pitchFamily="34" charset="0"/>
                <a:ea typeface="ＭＳ Ｐゴシック" charset="0"/>
                <a:cs typeface="Microsoft Sans Serif" pitchFamily="34" charset="0"/>
              </a:rPr>
              <a:t>35088</a:t>
            </a:r>
          </a:p>
        </p:txBody>
      </p:sp>
      <p:sp>
        <p:nvSpPr>
          <p:cNvPr id="65" name="Rectangle 64"/>
          <p:cNvSpPr/>
          <p:nvPr/>
        </p:nvSpPr>
        <p:spPr>
          <a:xfrm>
            <a:off x="6516688" y="3352800"/>
            <a:ext cx="1150937" cy="461963"/>
          </a:xfrm>
          <a:prstGeom prst="rect">
            <a:avLst/>
          </a:prstGeom>
        </p:spPr>
        <p:txBody>
          <a:bodyPr>
            <a:spAutoFit/>
          </a:bodyPr>
          <a:lstStyle/>
          <a:p>
            <a:pPr algn="ctr" defTabSz="908695" fontAlgn="b">
              <a:spcBef>
                <a:spcPts val="0"/>
              </a:spcBef>
              <a:spcAft>
                <a:spcPts val="0"/>
              </a:spcAft>
              <a:defRPr/>
            </a:pPr>
            <a:r>
              <a:rPr lang="en-GB" sz="2400" spc="-100" dirty="0">
                <a:solidFill>
                  <a:schemeClr val="bg1"/>
                </a:solidFill>
                <a:latin typeface="Microsoft Sans Serif" pitchFamily="34" charset="0"/>
                <a:ea typeface="ＭＳ Ｐゴシック" charset="0"/>
                <a:cs typeface="Microsoft Sans Serif" pitchFamily="34" charset="0"/>
              </a:rPr>
              <a:t>27132</a:t>
            </a:r>
          </a:p>
        </p:txBody>
      </p:sp>
      <p:sp>
        <p:nvSpPr>
          <p:cNvPr id="66" name="Rectangle 65"/>
          <p:cNvSpPr/>
          <p:nvPr/>
        </p:nvSpPr>
        <p:spPr>
          <a:xfrm>
            <a:off x="7740650" y="3302000"/>
            <a:ext cx="1223963" cy="523875"/>
          </a:xfrm>
          <a:prstGeom prst="rect">
            <a:avLst/>
          </a:prstGeom>
        </p:spPr>
        <p:txBody>
          <a:bodyPr>
            <a:spAutoFit/>
          </a:bodyPr>
          <a:lstStyle/>
          <a:p>
            <a:pPr algn="ctr" defTabSz="908695" fontAlgn="b">
              <a:spcBef>
                <a:spcPts val="0"/>
              </a:spcBef>
              <a:spcAft>
                <a:spcPts val="0"/>
              </a:spcAft>
              <a:defRPr/>
            </a:pPr>
            <a:r>
              <a:rPr lang="en-GB" sz="2800" spc="-100" dirty="0">
                <a:solidFill>
                  <a:schemeClr val="bg1"/>
                </a:solidFill>
                <a:latin typeface="Microsoft Sans Serif" pitchFamily="34" charset="0"/>
                <a:ea typeface="ＭＳ Ｐゴシック" charset="0"/>
                <a:cs typeface="Microsoft Sans Serif" pitchFamily="34" charset="0"/>
              </a:rPr>
              <a:t>31685</a:t>
            </a:r>
          </a:p>
        </p:txBody>
      </p:sp>
      <p:sp>
        <p:nvSpPr>
          <p:cNvPr id="67" name="Rectangle 66"/>
          <p:cNvSpPr/>
          <p:nvPr/>
        </p:nvSpPr>
        <p:spPr>
          <a:xfrm>
            <a:off x="0" y="908050"/>
            <a:ext cx="1979613" cy="708025"/>
          </a:xfrm>
          <a:prstGeom prst="rect">
            <a:avLst/>
          </a:prstGeom>
        </p:spPr>
        <p:txBody>
          <a:bodyPr>
            <a:spAutoFit/>
          </a:bodyPr>
          <a:lstStyle/>
          <a:p>
            <a:pPr algn="ctr" defTabSz="908695" fontAlgn="b">
              <a:spcBef>
                <a:spcPts val="0"/>
              </a:spcBef>
              <a:spcAft>
                <a:spcPts val="0"/>
              </a:spcAft>
              <a:defRPr/>
            </a:pPr>
            <a:r>
              <a:rPr lang="en-GB" sz="4000" spc="-100" dirty="0">
                <a:solidFill>
                  <a:schemeClr val="bg1"/>
                </a:solidFill>
                <a:latin typeface="Microsoft Sans Serif" pitchFamily="34" charset="0"/>
                <a:ea typeface="ＭＳ Ｐゴシック" charset="0"/>
                <a:cs typeface="Microsoft Sans Serif" pitchFamily="34" charset="0"/>
              </a:rPr>
              <a:t>341982</a:t>
            </a:r>
          </a:p>
        </p:txBody>
      </p:sp>
      <p:sp>
        <p:nvSpPr>
          <p:cNvPr id="50" name="Номер слайда 49"/>
          <p:cNvSpPr>
            <a:spLocks noGrp="1"/>
          </p:cNvSpPr>
          <p:nvPr>
            <p:ph type="sldNum" sz="quarter" idx="12"/>
          </p:nvPr>
        </p:nvSpPr>
        <p:spPr/>
        <p:txBody>
          <a:bodyPr/>
          <a:lstStyle/>
          <a:p>
            <a:fld id="{B19B0651-EE4F-4900-A07F-96A6BFA9D0F0}" type="slidenum">
              <a:rPr lang="ru-RU" smtClean="0"/>
              <a:pPr/>
              <a:t>2</a:t>
            </a:fld>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14282" y="0"/>
            <a:ext cx="8715436" cy="1000108"/>
          </a:xfrm>
        </p:spPr>
        <p:txBody>
          <a:bodyPr>
            <a:normAutofit fontScale="90000"/>
          </a:bodyPr>
          <a:lstStyle/>
          <a:p>
            <a:pPr fontAlgn="b"/>
            <a:r>
              <a:rPr lang="ru-RU" altLang="en-US" sz="4000" b="1" dirty="0" smtClean="0">
                <a:solidFill>
                  <a:srgbClr val="C00000"/>
                </a:solidFill>
                <a:latin typeface="Times New Roman" pitchFamily="18" charset="0"/>
                <a:cs typeface="Times New Roman" pitchFamily="18" charset="0"/>
              </a:rPr>
              <a:t/>
            </a:r>
            <a:br>
              <a:rPr lang="ru-RU" altLang="en-US" sz="4000" b="1" dirty="0" smtClean="0">
                <a:solidFill>
                  <a:srgbClr val="C00000"/>
                </a:solidFill>
                <a:latin typeface="Times New Roman" pitchFamily="18" charset="0"/>
                <a:cs typeface="Times New Roman" pitchFamily="18" charset="0"/>
              </a:rPr>
            </a:br>
            <a:r>
              <a:rPr lang="ru-RU" altLang="en-US" sz="3100" b="1" dirty="0" smtClean="0">
                <a:solidFill>
                  <a:srgbClr val="C00000"/>
                </a:solidFill>
                <a:latin typeface="Times New Roman" pitchFamily="18" charset="0"/>
                <a:cs typeface="Times New Roman" pitchFamily="18" charset="0"/>
              </a:rPr>
              <a:t>Корь в Европейском регионе ВОЗ</a:t>
            </a:r>
            <a:r>
              <a:rPr lang="en-GB" altLang="en-US" sz="3100" b="1" dirty="0" smtClean="0">
                <a:solidFill>
                  <a:srgbClr val="C00000"/>
                </a:solidFill>
                <a:latin typeface="Times New Roman" pitchFamily="18" charset="0"/>
                <a:cs typeface="Times New Roman" pitchFamily="18" charset="0"/>
              </a:rPr>
              <a:t>, </a:t>
            </a:r>
            <a:r>
              <a:rPr lang="ru-RU" altLang="en-US" sz="3100" b="1" dirty="0" smtClean="0">
                <a:solidFill>
                  <a:srgbClr val="C00000"/>
                </a:solidFill>
                <a:latin typeface="Times New Roman" pitchFamily="18" charset="0"/>
                <a:cs typeface="Times New Roman" pitchFamily="18" charset="0"/>
              </a:rPr>
              <a:t>за 2018 год</a:t>
            </a:r>
            <a:r>
              <a:rPr lang="en-GB" altLang="en-US" b="1" dirty="0" smtClean="0">
                <a:solidFill>
                  <a:srgbClr val="C00000"/>
                </a:solidFill>
                <a:latin typeface="Arial" pitchFamily="34" charset="0"/>
                <a:cs typeface="Arial" pitchFamily="34" charset="0"/>
              </a:rPr>
              <a:t/>
            </a:r>
            <a:br>
              <a:rPr lang="en-GB" altLang="en-US" b="1" dirty="0" smtClean="0">
                <a:solidFill>
                  <a:srgbClr val="C00000"/>
                </a:solidFill>
                <a:latin typeface="Arial" pitchFamily="34" charset="0"/>
                <a:cs typeface="Arial" pitchFamily="34" charset="0"/>
              </a:rPr>
            </a:br>
            <a:endParaRPr lang="ru-RU" dirty="0"/>
          </a:p>
        </p:txBody>
      </p:sp>
      <p:sp>
        <p:nvSpPr>
          <p:cNvPr id="5" name="Содержимое 4"/>
          <p:cNvSpPr>
            <a:spLocks noGrp="1"/>
          </p:cNvSpPr>
          <p:nvPr>
            <p:ph idx="1"/>
          </p:nvPr>
        </p:nvSpPr>
        <p:spPr>
          <a:xfrm>
            <a:off x="179512" y="836712"/>
            <a:ext cx="8750206" cy="5735560"/>
          </a:xfrm>
        </p:spPr>
        <p:txBody>
          <a:bodyPr>
            <a:normAutofit fontScale="85000" lnSpcReduction="10000"/>
          </a:bodyPr>
          <a:lstStyle/>
          <a:p>
            <a:pPr algn="just" fontAlgn="base"/>
            <a:r>
              <a:rPr lang="ru-RU" sz="4000" dirty="0" smtClean="0">
                <a:latin typeface="Times New Roman" pitchFamily="18" charset="0"/>
                <a:cs typeface="Times New Roman" pitchFamily="18" charset="0"/>
              </a:rPr>
              <a:t>В Европе продолжается вспышка кори. </a:t>
            </a:r>
          </a:p>
          <a:p>
            <a:pPr algn="just"/>
            <a:r>
              <a:rPr lang="ru-RU" dirty="0" smtClean="0"/>
              <a:t>В текущем  году регистрируется осложнение ситуации по заболеваемости корью во многих странах мира, в том числе: в Индии зарегистрировано более 70 тысяч случаев, в Украине – более 38 тысяч, в  Китае – более 29 тысяч, Малайзии (9110), </a:t>
            </a:r>
            <a:r>
              <a:rPr lang="ru-RU" dirty="0" err="1" smtClean="0"/>
              <a:t>Тайланде</a:t>
            </a:r>
            <a:r>
              <a:rPr lang="ru-RU" dirty="0" smtClean="0"/>
              <a:t> (5461), Сербии (5057), Пакистане (4447), России (4185), Мексике (3690), Турции (3307), Франции (2787), Афганистане (2783), Италии (2592), Греции (2261), Грузии (2019), Японии (1529), Кыргызстане (1238), Англии (910 случаев). При этом, зарегистрировано 68 летальных случаев от кори. Рост заболеваемости корью ВОЗ связывает с низким охватом вакцинации против кори.</a:t>
            </a:r>
          </a:p>
          <a:p>
            <a:pPr algn="just"/>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401080" cy="654032"/>
          </a:xfrm>
        </p:spPr>
        <p:txBody>
          <a:bodyPr>
            <a:normAutofit fontScale="90000"/>
          </a:bodyPr>
          <a:lstStyle/>
          <a:p>
            <a:r>
              <a:rPr lang="ru-RU" altLang="en-US" sz="3200" b="1" dirty="0" smtClean="0">
                <a:solidFill>
                  <a:srgbClr val="C00000"/>
                </a:solidFill>
                <a:latin typeface="Times New Roman" pitchFamily="18" charset="0"/>
                <a:cs typeface="Times New Roman" pitchFamily="18" charset="0"/>
              </a:rPr>
              <a:t>Ситуация по заболеваемости корью в Республике Казахстан  на 29 января 2019года.</a:t>
            </a:r>
            <a:endParaRPr lang="ru-RU" sz="3200" dirty="0"/>
          </a:p>
        </p:txBody>
      </p:sp>
      <p:sp>
        <p:nvSpPr>
          <p:cNvPr id="3" name="Содержимое 2"/>
          <p:cNvSpPr>
            <a:spLocks noGrp="1"/>
          </p:cNvSpPr>
          <p:nvPr>
            <p:ph idx="1"/>
          </p:nvPr>
        </p:nvSpPr>
        <p:spPr>
          <a:xfrm>
            <a:off x="251520" y="1340768"/>
            <a:ext cx="8643998" cy="5126055"/>
          </a:xfrm>
        </p:spPr>
        <p:txBody>
          <a:bodyPr>
            <a:normAutofit/>
          </a:bodyPr>
          <a:lstStyle/>
          <a:p>
            <a:r>
              <a:rPr lang="ru-RU" dirty="0" smtClean="0">
                <a:latin typeface="Times New Roman" pitchFamily="18" charset="0"/>
                <a:cs typeface="Times New Roman" pitchFamily="18" charset="0"/>
              </a:rPr>
              <a:t>В Казахстане с</a:t>
            </a:r>
            <a:r>
              <a:rPr lang="ru-RU" dirty="0" smtClean="0"/>
              <a:t> начала 2019 года зарегистрировано 973 случая кори, в том числе среди детей до 14 лет – 694 (71,3%).   </a:t>
            </a:r>
          </a:p>
          <a:p>
            <a:r>
              <a:rPr lang="ru-RU" dirty="0" smtClean="0"/>
              <a:t>По эпидемиологическим показаниям привито 2767 лиц в возрасте до 30 лет, </a:t>
            </a:r>
            <a:r>
              <a:rPr lang="ru-RU" dirty="0" err="1" smtClean="0"/>
              <a:t>непривитых</a:t>
            </a:r>
            <a:r>
              <a:rPr lang="ru-RU" dirty="0" smtClean="0"/>
              <a:t> и без данных о </a:t>
            </a:r>
            <a:r>
              <a:rPr lang="ru-RU" dirty="0" err="1" smtClean="0"/>
              <a:t>привитости</a:t>
            </a:r>
            <a:r>
              <a:rPr lang="ru-RU" dirty="0" smtClean="0"/>
              <a:t> против кори.</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solidFill>
                  <a:srgbClr val="FF0000"/>
                </a:solidFill>
                <a:latin typeface="Times New Roman" pitchFamily="18" charset="0"/>
                <a:cs typeface="Times New Roman" pitchFamily="18" charset="0"/>
              </a:rPr>
              <a:t>Регистрация кори с 1 ноября 2018года по 29 января 2019года по Павлодарской области </a:t>
            </a:r>
            <a:endParaRPr lang="ru-RU" sz="2800" b="1"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20000"/>
          </a:bodyPr>
          <a:lstStyle/>
          <a:p>
            <a:r>
              <a:rPr lang="ru-RU" dirty="0" smtClean="0"/>
              <a:t>  С 1 ноября 2018года в области подтверждено 3 случая кори, в том числе 1 завозной случай кори из    г. Астана у не привитого ребенка (</a:t>
            </a:r>
            <a:r>
              <a:rPr lang="ru-RU" dirty="0" err="1" smtClean="0"/>
              <a:t>медотвод</a:t>
            </a:r>
            <a:r>
              <a:rPr lang="ru-RU" dirty="0" smtClean="0"/>
              <a:t>) в возрасте 1 год 9 месяцев.   </a:t>
            </a:r>
          </a:p>
          <a:p>
            <a:r>
              <a:rPr lang="ru-RU" dirty="0" smtClean="0"/>
              <a:t>2 случая у  жителей  Павлодарской области- у мамы с ребенком.</a:t>
            </a:r>
          </a:p>
          <a:p>
            <a:r>
              <a:rPr lang="ru-RU" dirty="0"/>
              <a:t>По эпидемиологическим показаниям привито </a:t>
            </a:r>
            <a:r>
              <a:rPr lang="ru-RU" dirty="0" smtClean="0"/>
              <a:t>301 человек </a:t>
            </a:r>
            <a:r>
              <a:rPr lang="ru-RU" dirty="0"/>
              <a:t>в возрасте до 30 лет, </a:t>
            </a:r>
            <a:r>
              <a:rPr lang="ru-RU" dirty="0" err="1"/>
              <a:t>непривитых</a:t>
            </a:r>
            <a:r>
              <a:rPr lang="ru-RU" dirty="0"/>
              <a:t> и без данных о </a:t>
            </a:r>
            <a:r>
              <a:rPr lang="ru-RU" dirty="0" err="1"/>
              <a:t>привитости</a:t>
            </a:r>
            <a:r>
              <a:rPr lang="ru-RU" dirty="0"/>
              <a:t> против кори.</a:t>
            </a:r>
          </a:p>
          <a:p>
            <a:endParaRPr lang="ru-RU" dirty="0" smtClean="0"/>
          </a:p>
          <a:p>
            <a:pPr>
              <a:buNone/>
            </a:pPr>
            <a:r>
              <a:rPr lang="ru-RU" dirty="0" smtClean="0"/>
              <a:t>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solidFill>
                  <a:srgbClr val="FF0000"/>
                </a:solidFill>
                <a:latin typeface="Times New Roman" pitchFamily="18" charset="0"/>
                <a:cs typeface="Times New Roman" pitchFamily="18" charset="0"/>
              </a:rPr>
              <a:t>Профилактические мероприятия</a:t>
            </a:r>
            <a:endParaRPr lang="ru-RU" sz="2800" b="1"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lnSpcReduction="10000"/>
          </a:bodyPr>
          <a:lstStyle/>
          <a:p>
            <a:r>
              <a:rPr lang="ru-RU" i="1" dirty="0" smtClean="0"/>
              <a:t>Единственной эффективной защитой от кори является вакцинация. В Казахстане вакцинация против кори проводится дважды: первая в возрасте 1 год и вторая в возрасте 6 лет. Для вакцинации используется безопасная и эффективная вакцина против кори в комбинации с компонентом против краснухи и паротита (ККП). В стране имеется достаточный объем ККП.</a:t>
            </a:r>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smtClean="0">
                <a:solidFill>
                  <a:srgbClr val="FF0000"/>
                </a:solidFill>
                <a:latin typeface="Times New Roman" pitchFamily="18" charset="0"/>
                <a:cs typeface="Times New Roman" pitchFamily="18" charset="0"/>
              </a:rPr>
              <a:t>Рекомендации ГГСВ РК </a:t>
            </a:r>
            <a:endParaRPr lang="ru-RU" sz="2800" b="1"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7500" lnSpcReduction="20000"/>
          </a:bodyPr>
          <a:lstStyle/>
          <a:p>
            <a:r>
              <a:rPr lang="ru-RU" i="1" dirty="0" smtClean="0"/>
              <a:t>- родителям проверить прививочный статус своего ребенка против кори, в случае отсутствия вакцинации – получить профилактическую прививку против кори; </a:t>
            </a:r>
            <a:endParaRPr lang="ru-RU" dirty="0" smtClean="0"/>
          </a:p>
          <a:p>
            <a:r>
              <a:rPr lang="ru-RU" i="1" dirty="0" smtClean="0"/>
              <a:t>- родителям детей, </a:t>
            </a:r>
            <a:r>
              <a:rPr lang="ru-RU" i="1" dirty="0" err="1" smtClean="0"/>
              <a:t>непривитых</a:t>
            </a:r>
            <a:r>
              <a:rPr lang="ru-RU" i="1" dirty="0" smtClean="0"/>
              <a:t> против кори по различным причинам, ограничить участие в различных культурно-массовых мероприятиях, посещение игровых площадок в торгово-развлекательных центрах;</a:t>
            </a:r>
            <a:endParaRPr lang="ru-RU" dirty="0" smtClean="0"/>
          </a:p>
          <a:p>
            <a:r>
              <a:rPr lang="ru-RU" i="1" dirty="0" smtClean="0"/>
              <a:t>- при появлении первых симптомов заболевания с катаральными явлениями (повышение температуры тела, головная боль, слабость) и сыпью необходимо обратиться к врачу, пройти обследование на корь и следовать всем его рекомендациям.</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Computer.COMPUTER-5DB49F\Рабочий стол\корь листовки\PHOTO-2018-11-20-11-01-49.jpg"/>
          <p:cNvPicPr>
            <a:picLocks noChangeAspect="1" noChangeArrowheads="1"/>
          </p:cNvPicPr>
          <p:nvPr/>
        </p:nvPicPr>
        <p:blipFill>
          <a:blip r:embed="rId2" cstate="print"/>
          <a:srcRect/>
          <a:stretch>
            <a:fillRect/>
          </a:stretch>
        </p:blipFill>
        <p:spPr bwMode="auto">
          <a:xfrm>
            <a:off x="-304800" y="-661988"/>
            <a:ext cx="9753600" cy="8181976"/>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Computer.COMPUTER-5DB49F\Рабочий стол\корь листовки\PHOTO-2018-11-20-11-01-50.jpg"/>
          <p:cNvPicPr>
            <a:picLocks noChangeAspect="1" noChangeArrowheads="1"/>
          </p:cNvPicPr>
          <p:nvPr/>
        </p:nvPicPr>
        <p:blipFill>
          <a:blip r:embed="rId2" cstate="print"/>
          <a:srcRect/>
          <a:stretch>
            <a:fillRect/>
          </a:stretch>
        </p:blipFill>
        <p:spPr bwMode="auto">
          <a:xfrm>
            <a:off x="-304800" y="-661988"/>
            <a:ext cx="9753600" cy="8181976"/>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TotalTime>
  <Words>338</Words>
  <Application>Microsoft Office PowerPoint</Application>
  <PresentationFormat>Экран (4:3)</PresentationFormat>
  <Paragraphs>88</Paragraphs>
  <Slides>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             Заместитель Руководителя департамента охраны общественного здоровья  Павлодарской области  С. Кубенова  </vt:lpstr>
      <vt:lpstr>Слайд 2</vt:lpstr>
      <vt:lpstr> Корь в Европейском регионе ВОЗ, за 2018 год </vt:lpstr>
      <vt:lpstr>Ситуация по заболеваемости корью в Республике Казахстан  на 29 января 2019года.</vt:lpstr>
      <vt:lpstr>Регистрация кори с 1 ноября 2018года по 29 января 2019года по Павлодарской области </vt:lpstr>
      <vt:lpstr>Профилактические мероприятия</vt:lpstr>
      <vt:lpstr>Рекомендации ГГСВ РК </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57</cp:revision>
  <dcterms:modified xsi:type="dcterms:W3CDTF">2019-02-05T04:42:40Z</dcterms:modified>
</cp:coreProperties>
</file>