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73" r:id="rId7"/>
    <p:sldId id="262" r:id="rId8"/>
    <p:sldId id="274" r:id="rId9"/>
    <p:sldId id="275" r:id="rId10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94" autoAdjust="0"/>
    <p:restoredTop sz="94658"/>
  </p:normalViewPr>
  <p:slideViewPr>
    <p:cSldViewPr>
      <p:cViewPr varScale="1">
        <p:scale>
          <a:sx n="56" d="100"/>
          <a:sy n="56" d="100"/>
        </p:scale>
        <p:origin x="-84" y="-6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A4B4E-60CB-4DD3-82AB-950826FA84D6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8D49E-8E48-46E2-90D2-3E905110E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9095-DEE2-400A-9EC7-8F98BEDFD40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70EE0-0ECB-4BF6-90BF-C1BD5E1C4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C65FE-A70E-4DC8-A3B9-029E2E6F978A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EFA1-8359-46F4-BE3C-38755B657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784E1-0D0D-4FB6-876C-76D7791ED859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C1EDE-43AB-4DFE-9779-F27E832F65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32CF8-A29D-42FD-920C-E6C31ED13022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72452-E016-4C66-9C91-70C65A639B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BCFD-2A6D-4DD2-A965-09C7F1DB103E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D191-688B-430E-BDEA-447B8C4F7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B9F76-E748-43ED-8BC7-7F207DAEB42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1A77A-360D-487A-BD4C-3F1E7C207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DA445-2946-458A-9B77-9CDC8C60C1F8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ADEF5-CCEC-48DC-AF80-FDF12D2BC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FE26-2CA4-42D9-A87E-457BD772D02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ABB69-2472-468F-9C2B-426D41B71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7EC79-C8CE-4E85-B623-E40ABD114907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CCDD8-F028-431C-80C3-89397C988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E553-E2C9-41B6-9284-1926C0DF9E09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8A28-3262-4587-BAC6-71214C2F7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D81F55-22C6-4FFF-B683-3981FA94D839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239EB8-0EF9-48EE-802C-3ED5F1C77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0" y="1758950"/>
            <a:ext cx="9144000" cy="2036763"/>
          </a:xfrm>
        </p:spPr>
        <p:txBody>
          <a:bodyPr/>
          <a:lstStyle/>
          <a:p>
            <a:r>
              <a:rPr lang="kk-KZ" sz="5400" smtClean="0">
                <a:latin typeface="Palatino Linotype" pitchFamily="18" charset="0"/>
              </a:rPr>
              <a:t>Добропорядочность </a:t>
            </a:r>
            <a:br>
              <a:rPr lang="kk-KZ" sz="5400" smtClean="0">
                <a:latin typeface="Palatino Linotype" pitchFamily="18" charset="0"/>
              </a:rPr>
            </a:br>
            <a:r>
              <a:rPr lang="kk-KZ" sz="2000" smtClean="0">
                <a:latin typeface="Palatino Linotype" pitchFamily="18" charset="0"/>
              </a:rPr>
              <a:t>ЧТО ЭТО ТАКОЕ?</a:t>
            </a:r>
            <a:endParaRPr lang="ru-RU" sz="2000" smtClean="0">
              <a:latin typeface="Palatino Linotype" pitchFamily="18" charset="0"/>
            </a:endParaRPr>
          </a:p>
        </p:txBody>
      </p:sp>
      <p:pic>
        <p:nvPicPr>
          <p:cNvPr id="13314" name="Picture 3" descr="D:\Adaldyq Alany\ФотоОтчеты\Адалдық ЭМБЛЕМА\Эмблема мин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160338"/>
            <a:ext cx="1792288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0" y="1508125"/>
            <a:ext cx="9112250" cy="525463"/>
          </a:xfrm>
        </p:spPr>
        <p:txBody>
          <a:bodyPr/>
          <a:lstStyle/>
          <a:p>
            <a:r>
              <a:rPr lang="ru-RU" sz="2800" smtClean="0">
                <a:latin typeface="Palatino Linotype" pitchFamily="18" charset="0"/>
              </a:rPr>
              <a:t>Добропорядочность </a:t>
            </a:r>
            <a:endParaRPr lang="ru-RU" sz="2000" smtClean="0">
              <a:latin typeface="Palatino Linotype" pitchFamily="18" charset="0"/>
            </a:endParaRPr>
          </a:p>
        </p:txBody>
      </p:sp>
      <p:pic>
        <p:nvPicPr>
          <p:cNvPr id="14338" name="Picture 3" descr="D:\Adaldyq Alany\ФотоОтчеты\Адалдық ЭМБЛЕМА\Эмблема мин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160338"/>
            <a:ext cx="1512888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147638" y="2238375"/>
            <a:ext cx="8964612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latin typeface="Palatino Linotype" pitchFamily="18" charset="0"/>
              </a:rPr>
              <a:t>Добропорядочность</a:t>
            </a:r>
            <a:r>
              <a:rPr lang="kk-KZ">
                <a:latin typeface="Palatino Linotype" pitchFamily="18" charset="0"/>
              </a:rPr>
              <a:t> –  это основа политической, экономической и социальной стабильности в обществе.</a:t>
            </a:r>
          </a:p>
          <a:p>
            <a:r>
              <a:rPr lang="kk-KZ" b="1">
                <a:latin typeface="Palatino Linotype" pitchFamily="18" charset="0"/>
              </a:rPr>
              <a:t>Добропорядочность</a:t>
            </a:r>
            <a:r>
              <a:rPr lang="kk-KZ">
                <a:latin typeface="Palatino Linotype" pitchFamily="18" charset="0"/>
              </a:rPr>
              <a:t> – </a:t>
            </a:r>
            <a:r>
              <a:rPr lang="ru-RU">
                <a:latin typeface="Palatino Linotype" pitchFamily="18" charset="0"/>
              </a:rPr>
              <a:t>является важным фактором экономического и социального благосостояния и процветания каждого индивидуума и общества в целом.</a:t>
            </a:r>
          </a:p>
          <a:p>
            <a:r>
              <a:rPr lang="kk-KZ" b="1">
                <a:latin typeface="Palatino Linotype" pitchFamily="18" charset="0"/>
              </a:rPr>
              <a:t>Добропорядочность</a:t>
            </a:r>
            <a:r>
              <a:rPr lang="kk-KZ">
                <a:latin typeface="Palatino Linotype" pitchFamily="18" charset="0"/>
              </a:rPr>
              <a:t> –</a:t>
            </a:r>
            <a:r>
              <a:rPr lang="ru-RU">
                <a:latin typeface="Palatino Linotype" pitchFamily="18" charset="0"/>
              </a:rPr>
              <a:t> это верховенстве права и соблюдении прав человека.</a:t>
            </a:r>
          </a:p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- обеспечения приоритета общественных</a:t>
            </a:r>
          </a:p>
          <a:p>
            <a:r>
              <a:rPr lang="ru-RU">
                <a:latin typeface="Palatino Linotype" pitchFamily="18" charset="0"/>
              </a:rPr>
              <a:t>интересов над частными на государственной службе. </a:t>
            </a:r>
          </a:p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- последовательное соблюдение общепризнанных правил поведения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250825" y="1477963"/>
            <a:ext cx="8713788" cy="525462"/>
          </a:xfrm>
        </p:spPr>
        <p:txBody>
          <a:bodyPr/>
          <a:lstStyle/>
          <a:p>
            <a:r>
              <a:rPr lang="ru-RU" sz="2800" smtClean="0">
                <a:latin typeface="Palatino Linotype" pitchFamily="18" charset="0"/>
              </a:rPr>
              <a:t>Добропорядочность </a:t>
            </a:r>
            <a:endParaRPr lang="ru-RU" sz="2000" smtClean="0">
              <a:latin typeface="Palatino Linotype" pitchFamily="18" charset="0"/>
            </a:endParaRPr>
          </a:p>
        </p:txBody>
      </p:sp>
      <p:pic>
        <p:nvPicPr>
          <p:cNvPr id="15362" name="Picture 3" descr="D:\Adaldyq Alany\ФотоОтчеты\Адалдық ЭМБЛЕМА\Эмблема мин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1113" y="65088"/>
            <a:ext cx="158432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Прямоугольник 3"/>
          <p:cNvSpPr>
            <a:spLocks noChangeArrowheads="1"/>
          </p:cNvSpPr>
          <p:nvPr/>
        </p:nvSpPr>
        <p:spPr bwMode="auto">
          <a:xfrm>
            <a:off x="-3175" y="1924050"/>
            <a:ext cx="9113838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- отстаивание и обеспечение приоритета общественных интересов над личными  </a:t>
            </a:r>
          </a:p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– это ответственность за последствия своих действий,  честное отношение к своему и чужому труду  </a:t>
            </a:r>
          </a:p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– честные и справедливые взаимоотношения всех субъектов общества  </a:t>
            </a:r>
            <a:r>
              <a:rPr lang="kk-KZ">
                <a:latin typeface="Palatino Linotype" pitchFamily="18" charset="0"/>
              </a:rPr>
              <a:t/>
            </a:r>
            <a:br>
              <a:rPr lang="kk-KZ">
                <a:latin typeface="Palatino Linotype" pitchFamily="18" charset="0"/>
              </a:rPr>
            </a:br>
            <a:r>
              <a:rPr lang="kk-KZ" b="1">
                <a:latin typeface="Palatino Linotype" pitchFamily="18" charset="0"/>
              </a:rPr>
              <a:t>Добропорядочность</a:t>
            </a:r>
            <a:r>
              <a:rPr lang="kk-KZ">
                <a:latin typeface="Palatino Linotype" pitchFamily="18" charset="0"/>
              </a:rPr>
              <a:t> - </a:t>
            </a:r>
            <a:r>
              <a:rPr lang="ru-RU">
                <a:latin typeface="Palatino Linotype" pitchFamily="18" charset="0"/>
              </a:rPr>
              <a:t>демонстрация за счет личного безупречного примера высоких стандартов поведения при исполнении служебных обязанностей.</a:t>
            </a:r>
          </a:p>
          <a:p>
            <a:r>
              <a:rPr lang="ru-RU">
                <a:latin typeface="Palatino Linotype" pitchFamily="18" charset="0"/>
              </a:rPr>
              <a:t>(пример привести «Голодный человек не получит еду, если об этом он будет молчать. То о чем не говорят, значит, этого не существуют.» Добропорядочность нужно постоянно демонстрировать и подтверждать)</a:t>
            </a:r>
            <a:r>
              <a:rPr lang="ru-RU" b="1">
                <a:latin typeface="Palatino Linotype" pitchFamily="18" charset="0"/>
              </a:rPr>
              <a:t> </a:t>
            </a:r>
          </a:p>
          <a:p>
            <a:r>
              <a:rPr lang="ru-RU" sz="1600">
                <a:latin typeface="Palatino Linotype" pitchFamily="18" charset="0"/>
              </a:rPr>
              <a:t> </a:t>
            </a:r>
          </a:p>
          <a:p>
            <a:endParaRPr lang="kk-KZ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107950" y="1347788"/>
            <a:ext cx="9036050" cy="652462"/>
          </a:xfrm>
        </p:spPr>
        <p:txBody>
          <a:bodyPr/>
          <a:lstStyle/>
          <a:p>
            <a:r>
              <a:rPr lang="ru-RU" sz="2400" smtClean="0"/>
              <a:t>Добропорядочность – это общая ответственность каждого гражданина  </a:t>
            </a:r>
            <a:endParaRPr lang="ru-RU" sz="1800" smtClean="0">
              <a:latin typeface="Palatino Linotype" pitchFamily="18" charset="0"/>
            </a:endParaRPr>
          </a:p>
        </p:txBody>
      </p:sp>
      <p:pic>
        <p:nvPicPr>
          <p:cNvPr id="16386" name="Picture 3" descr="D:\Adaldyq Alany\ФотоОтчеты\Адалдық ЭМБЛЕМА\Эмблема мин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0"/>
            <a:ext cx="15843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0" y="2000250"/>
            <a:ext cx="9113838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– это когда учитель добросовестно обучает детей, а ученик учится честно. </a:t>
            </a:r>
          </a:p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– это когда ты поступаешь правильно, даже когда никто не смотрит </a:t>
            </a:r>
          </a:p>
          <a:p>
            <a:r>
              <a:rPr lang="ru-RU" b="1">
                <a:latin typeface="Palatino Linotype" pitchFamily="18" charset="0"/>
              </a:rPr>
              <a:t>Добропорядочность - </a:t>
            </a:r>
            <a:r>
              <a:rPr lang="ru-RU">
                <a:latin typeface="Palatino Linotype" pitchFamily="18" charset="0"/>
              </a:rPr>
              <a:t> начинается с наших помыслов. </a:t>
            </a:r>
          </a:p>
          <a:p>
            <a:r>
              <a:rPr lang="ru-RU">
                <a:latin typeface="Palatino Linotype" pitchFamily="18" charset="0"/>
              </a:rPr>
              <a:t>Имеется закономерность - в странах с высоким уровнем коррупции наблюдается отсутствие добропорядочности в ежедневных взаимоотношениях между людьми.</a:t>
            </a:r>
          </a:p>
          <a:p>
            <a:r>
              <a:rPr lang="ru-RU" b="1">
                <a:latin typeface="Palatino Linotype" pitchFamily="18" charset="0"/>
              </a:rPr>
              <a:t>Добропорядочность</a:t>
            </a:r>
            <a:r>
              <a:rPr lang="ru-RU">
                <a:latin typeface="Palatino Linotype" pitchFamily="18" charset="0"/>
              </a:rPr>
              <a:t> формирует доверие в обществе и является выражением ценностей. </a:t>
            </a:r>
          </a:p>
          <a:p>
            <a:r>
              <a:rPr lang="ru-RU" b="1">
                <a:latin typeface="Palatino Linotype" pitchFamily="18" charset="0"/>
              </a:rPr>
              <a:t>Добропорядочная среда </a:t>
            </a:r>
            <a:r>
              <a:rPr lang="ru-RU">
                <a:latin typeface="Palatino Linotype" pitchFamily="18" charset="0"/>
              </a:rPr>
              <a:t>– это где вопросы честности и профессиональной этики поднимаются и обсуждаются открыто.</a:t>
            </a:r>
            <a:endParaRPr lang="kk-KZ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>
          <a:xfrm>
            <a:off x="204788" y="146050"/>
            <a:ext cx="8424862" cy="525463"/>
          </a:xfrm>
        </p:spPr>
        <p:txBody>
          <a:bodyPr/>
          <a:lstStyle/>
          <a:p>
            <a:r>
              <a:rPr lang="ru-RU" sz="2800" smtClean="0"/>
              <a:t>Добропорядочность – это ежедневный труд </a:t>
            </a:r>
            <a:endParaRPr lang="ru-RU" sz="2000" smtClean="0">
              <a:latin typeface="Palatino Linotype" pitchFamily="18" charset="0"/>
            </a:endParaRPr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3271838" y="708025"/>
            <a:ext cx="5872162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Palatino Linotype" pitchFamily="18" charset="0"/>
              </a:rPr>
              <a:t>Имеется закономерность</a:t>
            </a:r>
            <a:r>
              <a:rPr lang="ru-RU" dirty="0">
                <a:latin typeface="Palatino Linotype" pitchFamily="18" charset="0"/>
              </a:rPr>
              <a:t> - в странах с высоким уровнем коррупции наблюдается отсутствие добропорядочности в ежедневных взаимоотношениях между людьми.</a:t>
            </a:r>
          </a:p>
          <a:p>
            <a:pPr algn="just"/>
            <a:r>
              <a:rPr lang="ru-RU" b="1" dirty="0">
                <a:latin typeface="Palatino Linotype" pitchFamily="18" charset="0"/>
              </a:rPr>
              <a:t>Наши очереди </a:t>
            </a:r>
            <a:r>
              <a:rPr lang="ru-RU" dirty="0">
                <a:latin typeface="Palatino Linotype" pitchFamily="18" charset="0"/>
              </a:rPr>
              <a:t>— делают из меня «спартанца» и ярого борца за справедливость. Очень часто у нас стоят именно так — кучкой. И по мере освобождения места бросаются к цели, активно работая локтями. Кто не успел — тот опоздал. Кумовство и желания обмануть систему наиболее остро проявляется и формируется как раз таки в наших очередях. В дальнейшем данный опыт мы переносим и на другие формы взаимоотношения.  </a:t>
            </a:r>
          </a:p>
          <a:p>
            <a:pPr algn="just"/>
            <a:r>
              <a:rPr lang="ru-RU" dirty="0">
                <a:latin typeface="Palatino Linotype" pitchFamily="18" charset="0"/>
              </a:rPr>
              <a:t>Добропорядочность – это следовать правилам не ради себя, а ради общего </a:t>
            </a:r>
            <a:r>
              <a:rPr lang="ru-RU" dirty="0" smtClean="0">
                <a:latin typeface="Palatino Linotype" pitchFamily="18" charset="0"/>
              </a:rPr>
              <a:t>блага</a:t>
            </a:r>
            <a:endParaRPr lang="ru-RU" dirty="0">
              <a:latin typeface="Palatino Linotype" pitchFamily="18" charset="0"/>
            </a:endParaRPr>
          </a:p>
          <a:p>
            <a:endParaRPr lang="kk-KZ" dirty="0">
              <a:latin typeface="Palatino Linotype" pitchFamily="18" charset="0"/>
            </a:endParaRP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12713" y="45164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755650" y="44434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7413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9588"/>
            <a:ext cx="327183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1524000" y="1098550"/>
            <a:ext cx="3048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Palatino"/>
                <a:ea typeface="Palatino"/>
                <a:cs typeface="Palatino"/>
              </a:rPr>
              <a:t>Спасибо! </a:t>
            </a:r>
          </a:p>
          <a:p>
            <a:r>
              <a:rPr lang="ru-RU" sz="2800">
                <a:latin typeface="Palatino"/>
                <a:ea typeface="Palatino"/>
                <a:cs typeface="Palatino"/>
              </a:rPr>
              <a:t>Извините!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508625" y="977900"/>
            <a:ext cx="2303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800">
                <a:latin typeface="Palatino"/>
                <a:ea typeface="Palatino"/>
                <a:cs typeface="Palatino"/>
              </a:rPr>
              <a:t>Рахмет!</a:t>
            </a:r>
          </a:p>
          <a:p>
            <a:pPr algn="r"/>
            <a:r>
              <a:rPr lang="ru-RU" sz="2800">
                <a:latin typeface="Palatino"/>
                <a:ea typeface="Palatino"/>
                <a:cs typeface="Palatino"/>
              </a:rPr>
              <a:t>Кешірініз!</a:t>
            </a:r>
          </a:p>
        </p:txBody>
      </p:sp>
      <p:pic>
        <p:nvPicPr>
          <p:cNvPr id="19459" name="Picture 4"/>
          <p:cNvPicPr>
            <a:picLocks noChangeAspect="1"/>
          </p:cNvPicPr>
          <p:nvPr/>
        </p:nvPicPr>
        <p:blipFill>
          <a:blip r:embed="rId2" cstate="print"/>
          <a:srcRect t="20151"/>
          <a:stretch>
            <a:fillRect/>
          </a:stretch>
        </p:blipFill>
        <p:spPr bwMode="auto">
          <a:xfrm>
            <a:off x="65088" y="2052638"/>
            <a:ext cx="4841875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/>
          <p:cNvPicPr>
            <a:picLocks noChangeAspect="1"/>
          </p:cNvPicPr>
          <p:nvPr/>
        </p:nvPicPr>
        <p:blipFill>
          <a:blip r:embed="rId3" cstate="print"/>
          <a:srcRect b="8656"/>
          <a:stretch>
            <a:fillRect/>
          </a:stretch>
        </p:blipFill>
        <p:spPr bwMode="auto">
          <a:xfrm>
            <a:off x="5219700" y="2052638"/>
            <a:ext cx="3529013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Прямоугольник 3"/>
          <p:cNvSpPr>
            <a:spLocks noChangeArrowheads="1"/>
          </p:cNvSpPr>
          <p:nvPr/>
        </p:nvSpPr>
        <p:spPr bwMode="auto">
          <a:xfrm>
            <a:off x="65088" y="20638"/>
            <a:ext cx="90789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Palatino Linotype" pitchFamily="18" charset="0"/>
              </a:rPr>
              <a:t>Культура общения, это базовая вещь добропорядочности и всего развитого общество! Мы так редко слышим слова </a:t>
            </a:r>
          </a:p>
          <a:p>
            <a:pPr algn="ctr"/>
            <a:r>
              <a:rPr lang="ru-RU" sz="2000">
                <a:latin typeface="Palatino Linotype" pitchFamily="18" charset="0"/>
              </a:rPr>
              <a:t>СПАСИБО и ИЗВИНИТЕ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зал админ\Downloads\1294865143_1hhcvymndkcp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987425"/>
            <a:ext cx="5011738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987425"/>
            <a:ext cx="3384550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Прямоугольник 1"/>
          <p:cNvSpPr>
            <a:spLocks noChangeArrowheads="1"/>
          </p:cNvSpPr>
          <p:nvPr/>
        </p:nvSpPr>
        <p:spPr bwMode="auto">
          <a:xfrm>
            <a:off x="107950" y="0"/>
            <a:ext cx="89281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100">
                <a:latin typeface="Calibri" pitchFamily="34" charset="0"/>
              </a:rPr>
              <a:t>ВОЗМОЖНОСТИ: Мы всегда нацелены на проблемы и упускаем возможности! </a:t>
            </a:r>
            <a:r>
              <a:rPr lang="ru-RU">
                <a:latin typeface="Calibri" pitchFamily="34" charset="0"/>
              </a:rPr>
              <a:t>(личный пример чего вы добились за свою жизнь честным путём!)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4213" y="1131888"/>
            <a:ext cx="7488237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333333"/>
                </a:solidFill>
                <a:latin typeface="Palatino"/>
                <a:ea typeface="Palatino"/>
                <a:cs typeface="Palatino"/>
              </a:rPr>
              <a:t>Внутри каждого человека идёт борьба злого волка с добрым. Всегда побеждает тот волк, которого ты кормишь. </a:t>
            </a:r>
          </a:p>
          <a:p>
            <a:pPr algn="ctr"/>
            <a:endParaRPr lang="ru-RU" sz="2800">
              <a:solidFill>
                <a:srgbClr val="333333"/>
              </a:solidFill>
              <a:latin typeface="Palatino"/>
              <a:ea typeface="Palatino"/>
              <a:cs typeface="Palatino"/>
            </a:endParaRPr>
          </a:p>
          <a:p>
            <a:pPr algn="ctr"/>
            <a:r>
              <a:rPr lang="ru-RU" sz="2400" i="1">
                <a:solidFill>
                  <a:srgbClr val="333333"/>
                </a:solidFill>
                <a:latin typeface="Palatino"/>
                <a:ea typeface="Palatino"/>
                <a:cs typeface="Palatino"/>
              </a:rPr>
              <a:t>(Народное пословица индейцев)</a:t>
            </a:r>
            <a:endParaRPr lang="en-GB" sz="2400" i="1">
              <a:solidFill>
                <a:srgbClr val="333333"/>
              </a:solidFill>
              <a:latin typeface="Palatino"/>
              <a:ea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D:\Adaldyq Alany\ФотоОтчеты\Адалдық ЭМБЛЕМА\Эмблема мин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2066925"/>
            <a:ext cx="2663825" cy="24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1763713" y="627063"/>
            <a:ext cx="5111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Palatino"/>
                <a:ea typeface="Palatino"/>
                <a:cs typeface="Palatino"/>
              </a:rPr>
              <a:t>СПАСИБО ЗА ВНИМАНИЕ</a:t>
            </a:r>
            <a:endParaRPr lang="en-US" sz="3600">
              <a:latin typeface="Palatino"/>
              <a:ea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370</Words>
  <Application>Microsoft Office PowerPoint</Application>
  <PresentationFormat>Экран (16:9)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Добропорядочность  ЧТО ЭТО ТАКОЕ?</vt:lpstr>
      <vt:lpstr>Добропорядочность </vt:lpstr>
      <vt:lpstr>Добропорядочность </vt:lpstr>
      <vt:lpstr>Добропорядочность – это общая ответственность каждого гражданина  </vt:lpstr>
      <vt:lpstr>Добропорядочность – это ежедневный труд 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Добропорядочность</dc:title>
  <dc:creator>зал админ</dc:creator>
  <cp:lastModifiedBy>user</cp:lastModifiedBy>
  <cp:revision>41</cp:revision>
  <dcterms:created xsi:type="dcterms:W3CDTF">2019-07-04T10:24:21Z</dcterms:created>
  <dcterms:modified xsi:type="dcterms:W3CDTF">2020-05-15T05:27:28Z</dcterms:modified>
</cp:coreProperties>
</file>