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2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78" r:id="rId11"/>
    <p:sldId id="265" r:id="rId12"/>
    <p:sldId id="270" r:id="rId13"/>
    <p:sldId id="269" r:id="rId14"/>
    <p:sldId id="276" r:id="rId15"/>
    <p:sldId id="266" r:id="rId16"/>
    <p:sldId id="277" r:id="rId17"/>
    <p:sldId id="271" r:id="rId18"/>
    <p:sldId id="279" r:id="rId19"/>
    <p:sldId id="267" r:id="rId20"/>
    <p:sldId id="268" r:id="rId21"/>
    <p:sldId id="280" r:id="rId22"/>
    <p:sldId id="272" r:id="rId23"/>
    <p:sldId id="273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662" autoAdjust="0"/>
  </p:normalViewPr>
  <p:slideViewPr>
    <p:cSldViewPr>
      <p:cViewPr>
        <p:scale>
          <a:sx n="76" d="100"/>
          <a:sy n="76" d="100"/>
        </p:scale>
        <p:origin x="-61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046F8-AE72-47D9-A4AE-5D65FD0016D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F575C-F76D-4E41-9E16-FE6E9BF07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17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8E9-3384-4BBD-95DC-2C5035961E4A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99FB-D988-44FF-9F3D-0DA5C2C55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8E9-3384-4BBD-95DC-2C5035961E4A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99FB-D988-44FF-9F3D-0DA5C2C55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8E9-3384-4BBD-95DC-2C5035961E4A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99FB-D988-44FF-9F3D-0DA5C2C55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8E9-3384-4BBD-95DC-2C5035961E4A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99FB-D988-44FF-9F3D-0DA5C2C55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8E9-3384-4BBD-95DC-2C5035961E4A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99FB-D988-44FF-9F3D-0DA5C2C55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8E9-3384-4BBD-95DC-2C5035961E4A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99FB-D988-44FF-9F3D-0DA5C2C55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8E9-3384-4BBD-95DC-2C5035961E4A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99FB-D988-44FF-9F3D-0DA5C2C55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8E9-3384-4BBD-95DC-2C5035961E4A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99FB-D988-44FF-9F3D-0DA5C2C55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8E9-3384-4BBD-95DC-2C5035961E4A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99FB-D988-44FF-9F3D-0DA5C2C55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8E9-3384-4BBD-95DC-2C5035961E4A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99FB-D988-44FF-9F3D-0DA5C2C55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3E8E9-3384-4BBD-95DC-2C5035961E4A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99FB-D988-44FF-9F3D-0DA5C2C55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66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3E8E9-3384-4BBD-95DC-2C5035961E4A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299FB-D988-44FF-9F3D-0DA5C2C55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A0%D0%B5%D1%81%D0%BF%D1%83%D0%B1%D0%BB%D0%B8%D0%BA%D0%B0_%D0%9A%D0%B0%D0%B7%D0%B0%D1%85%D1%81%D1%82%D0%B0%D0%BD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603" TargetMode="External"/><Relationship Id="rId3" Type="http://schemas.openxmlformats.org/officeDocument/2006/relationships/hyperlink" Target="http://ru.wikipedia.org/wiki/%D0%9A%D0%B0%D0%B7%D0%B0%D1%85%D1%81%D1%82%D0%B0%D0%BD" TargetMode="External"/><Relationship Id="rId7" Type="http://schemas.openxmlformats.org/officeDocument/2006/relationships/hyperlink" Target="http://ru.wikipedia.org/wiki/552" TargetMode="External"/><Relationship Id="rId12" Type="http://schemas.openxmlformats.org/officeDocument/2006/relationships/hyperlink" Target="http://ru.wikipedia.org/wiki/%D0%92%D0%B0%D0%BB%D0%B8%D1%85%D0%B0%D0%BD%D0%BE%D0%B2,_%D0%A8%D0%BE%D1%82-%D0%90%D0%BC%D0%B0%D0%BD" TargetMode="External"/><Relationship Id="rId2" Type="http://schemas.openxmlformats.org/officeDocument/2006/relationships/hyperlink" Target="http://ru.wikipedia.org/wiki/%D0%AE%D1%80%D1%8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2%D1%8E%D1%80%D0%BA%D1%81%D0%BA%D0%B8%D0%B9_%D0%BA%D0%B0%D0%B3%D0%B0%D0%BD%D0%B0%D1%82" TargetMode="External"/><Relationship Id="rId11" Type="http://schemas.openxmlformats.org/officeDocument/2006/relationships/hyperlink" Target="http://ru.wikipedia.org/wiki/%D0%9C%D0%B0%D0%BB%D0%B8%D0%B1%D0%B5%D0%BA%D0%BE%D0%B2,_%D0%96%D0%B0%D0%BD%D0%B4%D0%B0%D1%80%D0%B1%D0%B5%D0%BA_%D0%9C%D0%B0%D0%BB%D0%B8%D0%B1%D0%B5%D0%BA%D0%BE%D0%B2%D0%B8%D1%87" TargetMode="External"/><Relationship Id="rId5" Type="http://schemas.openxmlformats.org/officeDocument/2006/relationships/hyperlink" Target="http://ru.wikipedia.org/wiki/%D0%A2%D0%B0%D0%BC%D0%B3%D0%B0" TargetMode="External"/><Relationship Id="rId10" Type="http://schemas.openxmlformats.org/officeDocument/2006/relationships/hyperlink" Target="http://ru.wikipedia.org/wiki/1992_%D0%B3%D0%BE%D0%B4" TargetMode="External"/><Relationship Id="rId4" Type="http://schemas.openxmlformats.org/officeDocument/2006/relationships/hyperlink" Target="http://ru.wikipedia.org/wiki/%D0%93%D0%B5%D1%80%D0%B1" TargetMode="External"/><Relationship Id="rId9" Type="http://schemas.openxmlformats.org/officeDocument/2006/relationships/hyperlink" Target="http://ru.wikipedia.org/wiki/4_%D0%B8%D1%8E%D0%BD%D1%8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E%D1%80%D1%82%D0%B0" TargetMode="External"/><Relationship Id="rId2" Type="http://schemas.openxmlformats.org/officeDocument/2006/relationships/hyperlink" Target="http://ru.wikipedia.org/wiki/%D0%A8%D0%B0%D0%BD%D1%8B%D1%80%D0%B0%D0%B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98%D1%81%D1%81%D1%8B%D0%BA%D1%81%D0%BA%D0%B8%D0%B9_%D0%B7%D0%BE%D0%BB%D0%BE%D1%82%D0%BE%D0%B9_%D1%87%D0%B5%D0%BB%D0%BE%D0%B2%D0%B5%D0%BA" TargetMode="External"/><Relationship Id="rId4" Type="http://schemas.openxmlformats.org/officeDocument/2006/relationships/hyperlink" Target="http://ru.wikipedia.org/wiki/%D0%A2%D1%83%D0%BB%D0%BF%D0%B0%D1%8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0%D0%B7%D0%B0%D1%85%D1%81%D1%82%D0%B0%D0%BD" TargetMode="External"/><Relationship Id="rId2" Type="http://schemas.openxmlformats.org/officeDocument/2006/relationships/hyperlink" Target="http://ru.wikipedia.org/wiki/%D0%9A%D0%B0%D0%B7%D0%B0%D1%85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2005" TargetMode="External"/><Relationship Id="rId3" Type="http://schemas.openxmlformats.org/officeDocument/2006/relationships/hyperlink" Target="http://kk.wikipedia.org/wiki/%D0%9C%D0%B5%D0%BD%D1%96%D2%A3_%D2%9A%D0%B0%D0%B7%D0%B0%D2%9B%D1%81%D1%82%D0%B0%D0%BD%D1%8B%D0%BC" TargetMode="External"/><Relationship Id="rId7" Type="http://schemas.openxmlformats.org/officeDocument/2006/relationships/hyperlink" Target="http://ru.wikipedia.org/wiki/1956" TargetMode="External"/><Relationship Id="rId2" Type="http://schemas.openxmlformats.org/officeDocument/2006/relationships/hyperlink" Target="http://ru.wikipedia.org/wiki/%D0%9A%D0%B0%D0%B7%D0%B0%D1%85%D1%81%D1%82%D0%B0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D%D0%B0%D0%B6%D0%B8%D0%BC%D0%B5%D0%B4%D0%B5%D0%BD%D0%BE%D0%B2,_%D0%96%D1%83%D0%BC%D0%B5%D0%BA%D0%B5%D0%BD" TargetMode="External"/><Relationship Id="rId5" Type="http://schemas.openxmlformats.org/officeDocument/2006/relationships/hyperlink" Target="http://ru.wikipedia.org/wiki/%D0%9A%D0%B0%D0%BB%D0%B4%D0%B0%D1%8F%D0%BA%D0%BE%D0%B2,_%D0%A8%D0%B0%D0%BC%D1%88%D0%B8" TargetMode="External"/><Relationship Id="rId4" Type="http://schemas.openxmlformats.org/officeDocument/2006/relationships/hyperlink" Target="http://ru.wikipedia.org/wiki/%D0%9D%D0%B0%D0%B7%D0%B0%D1%80%D0%B1%D0%B0%D0%B5%D0%B2,_%D0%9D%D1%83%D1%80%D1%81%D1%83%D0%BB%D1%82%D0%B0%D0%BD_%D0%90%D0%B1%D0%B8%D1%88%D0%B5%D0%B2%D0%B8%D1%87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Государственные символы РК – гордость моей страны.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Улытау - Домбыр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4"/>
    </mc:Choice>
    <mc:Fallback xmlns="">
      <p:transition spd="slow" advTm="18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5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Интерпретация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90465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3800" dirty="0" smtClean="0"/>
              <a:t> </a:t>
            </a:r>
          </a:p>
          <a:p>
            <a:pPr>
              <a:buNone/>
            </a:pPr>
            <a:r>
              <a:rPr lang="ru-RU" sz="4500" dirty="0" smtClean="0"/>
              <a:t>Голубой флаг с золотистым национальным орнаментом слева, золотистым солнцем и парящим силуэтом орла в центре — символ свободы, независимости и суверенитета </a:t>
            </a:r>
            <a:r>
              <a:rPr lang="ru-RU" sz="4500" b="1" dirty="0" smtClean="0">
                <a:hlinkClick r:id="rId2" tooltip="Республика Казахстан"/>
              </a:rPr>
              <a:t>Республики Казахстан</a:t>
            </a:r>
            <a:r>
              <a:rPr lang="ru-RU" sz="4500" dirty="0" smtClean="0"/>
              <a:t>. </a:t>
            </a:r>
            <a:r>
              <a:rPr lang="ru-RU" sz="4500" dirty="0" err="1" smtClean="0"/>
              <a:t>Одноцветие</a:t>
            </a:r>
            <a:r>
              <a:rPr lang="ru-RU" sz="4500" dirty="0" smtClean="0"/>
              <a:t> фона — символ единства Казахстана.</a:t>
            </a:r>
          </a:p>
          <a:p>
            <a:pPr>
              <a:buNone/>
            </a:pPr>
            <a:r>
              <a:rPr lang="ru-RU" sz="4500" b="1" dirty="0" smtClean="0"/>
              <a:t>Голубой цвет</a:t>
            </a:r>
            <a:r>
              <a:rPr lang="ru-RU" sz="4500" dirty="0" smtClean="0"/>
              <a:t> является традиционным для тюркских народов. На флаге он означает бесконечность неба над всей землёй и людьми, а также является символом общего благополучия, спокойствия, мира и единства.</a:t>
            </a:r>
          </a:p>
          <a:p>
            <a:pPr>
              <a:buNone/>
            </a:pPr>
            <a:r>
              <a:rPr lang="ru-RU" sz="4500" b="1" dirty="0" smtClean="0"/>
              <a:t>Солнце</a:t>
            </a:r>
            <a:r>
              <a:rPr lang="ru-RU" sz="4500" dirty="0" smtClean="0"/>
              <a:t> — источник жизни и энергии. Поэтому силуэт солнца является символом жизни. Время определяется для кочевника движением солнца. По закону геральдики, силуэт солнца является символом богатства и изобилия. Поэтому не случайно все 32 луча солнца в флаге имеют форму зерна — основы изобилия и благополучия.</a:t>
            </a:r>
          </a:p>
          <a:p>
            <a:pPr>
              <a:buNone/>
            </a:pPr>
            <a:r>
              <a:rPr lang="ru-RU" sz="4500" b="1" dirty="0" smtClean="0"/>
              <a:t>Орёл</a:t>
            </a:r>
            <a:r>
              <a:rPr lang="ru-RU" sz="4500" dirty="0" smtClean="0"/>
              <a:t> или </a:t>
            </a:r>
            <a:r>
              <a:rPr lang="ru-RU" sz="4500" b="1" dirty="0" smtClean="0"/>
              <a:t>беркут</a:t>
            </a:r>
            <a:r>
              <a:rPr lang="ru-RU" sz="4500" dirty="0" smtClean="0"/>
              <a:t> в миропонимании кочевников занимает особое место. Его изображение в гербах и флагах народов и этнических групп, населявших Казахстан, имеет давнюю традицию. На языке символики силуэт орла означает государственную власть, широту и прозорливость. Для степняков это символ свободы, независимости, стремления к цели, к высоте, полёт в будущее. Вместе с тем, орёл, имея мощную силу, способен дать достойный отпор любому, кто пытается помешать в достижении будущего. Силуэт орла возник и от идеи стремления молодого суверенного Казахстана в высоты мировой цивилизации.</a:t>
            </a:r>
          </a:p>
          <a:p>
            <a:pPr>
              <a:buNone/>
            </a:pPr>
            <a:r>
              <a:rPr lang="ru-RU" sz="4500" dirty="0" smtClean="0"/>
              <a:t>С левой стороны, вдоль древка, идёт типичный </a:t>
            </a:r>
            <a:r>
              <a:rPr lang="ru-RU" sz="4500" b="1" dirty="0" smtClean="0"/>
              <a:t>национальный орнамент</a:t>
            </a:r>
            <a:r>
              <a:rPr lang="ru-RU" sz="4500" dirty="0" smtClean="0"/>
              <a:t>, олицетворяющий культуру и традиции Казахстана.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34"/>
    </mc:Choice>
    <mc:Fallback xmlns="">
      <p:transition spd="slow" advTm="583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Шакен Ниязбеков</a:t>
            </a:r>
            <a:endParaRPr lang="ru-RU" dirty="0"/>
          </a:p>
        </p:txBody>
      </p:sp>
      <p:pic>
        <p:nvPicPr>
          <p:cNvPr id="4" name="Содержимое 3" descr="http://festival.1september.ru/articles/630990/presentation/img13.JPG"/>
          <p:cNvPicPr>
            <a:picLocks noGrp="1"/>
          </p:cNvPicPr>
          <p:nvPr>
            <p:ph idx="1"/>
          </p:nvPr>
        </p:nvPicPr>
        <p:blipFill>
          <a:blip r:embed="rId2" cstate="print"/>
          <a:srcRect l="34487" t="19724" r="38068" b="32546"/>
          <a:stretch>
            <a:fillRect/>
          </a:stretch>
        </p:blipFill>
        <p:spPr bwMode="auto">
          <a:xfrm>
            <a:off x="2843808" y="1556792"/>
            <a:ext cx="3312368" cy="43924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7"/>
    </mc:Choice>
    <mc:Fallback xmlns="">
      <p:transition spd="slow" advTm="594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1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6264696" cy="587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kk-KZ" dirty="0" smtClean="0"/>
              <a:t>Желбірейді шалықтап</a:t>
            </a:r>
          </a:p>
          <a:p>
            <a:pPr>
              <a:buNone/>
            </a:pPr>
            <a:r>
              <a:rPr lang="kk-KZ" dirty="0" smtClean="0"/>
              <a:t>Қазакстанның жалауы</a:t>
            </a:r>
          </a:p>
          <a:p>
            <a:pPr>
              <a:buNone/>
            </a:pPr>
            <a:r>
              <a:rPr lang="kk-KZ" dirty="0" smtClean="0"/>
              <a:t>Көкте қыран қалықтап</a:t>
            </a:r>
          </a:p>
          <a:p>
            <a:pPr>
              <a:buNone/>
            </a:pPr>
            <a:r>
              <a:rPr lang="kk-KZ" dirty="0" smtClean="0"/>
              <a:t>Қанат қағып барады.</a:t>
            </a:r>
          </a:p>
          <a:p>
            <a:pPr>
              <a:buNone/>
            </a:pPr>
            <a:r>
              <a:rPr lang="kk-KZ" dirty="0" smtClean="0"/>
              <a:t>Көк аспанда нұрлы Күн</a:t>
            </a:r>
          </a:p>
          <a:p>
            <a:pPr>
              <a:buNone/>
            </a:pPr>
            <a:r>
              <a:rPr lang="kk-KZ" dirty="0" smtClean="0"/>
              <a:t>Күлімдейді далама.</a:t>
            </a:r>
          </a:p>
          <a:p>
            <a:pPr>
              <a:buNone/>
            </a:pPr>
            <a:r>
              <a:rPr lang="kk-KZ" dirty="0" smtClean="0"/>
              <a:t>Бақыт тілеп тұр бүгін</a:t>
            </a:r>
          </a:p>
          <a:p>
            <a:pPr>
              <a:buNone/>
            </a:pPr>
            <a:r>
              <a:rPr lang="kk-KZ" dirty="0" smtClean="0"/>
              <a:t>Ол барлық пәк балаға.</a:t>
            </a:r>
          </a:p>
          <a:p>
            <a:pPr>
              <a:buNone/>
            </a:pPr>
            <a:r>
              <a:rPr lang="kk-KZ" dirty="0" smtClean="0"/>
              <a:t>Ұлттық өрнек мұрамыз</a:t>
            </a:r>
          </a:p>
          <a:p>
            <a:pPr>
              <a:buNone/>
            </a:pPr>
            <a:r>
              <a:rPr lang="kk-KZ" dirty="0" smtClean="0"/>
              <a:t>Адастырмас мұраттай.</a:t>
            </a:r>
          </a:p>
          <a:p>
            <a:pPr>
              <a:buNone/>
            </a:pPr>
            <a:r>
              <a:rPr lang="kk-KZ" dirty="0" smtClean="0"/>
              <a:t>Нық көтеріп тұрамыз</a:t>
            </a:r>
          </a:p>
          <a:p>
            <a:pPr>
              <a:buNone/>
            </a:pPr>
            <a:r>
              <a:rPr lang="kk-KZ" dirty="0" smtClean="0"/>
              <a:t>Жалайды біз құлатпай!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1484784"/>
            <a:ext cx="49320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Наш флаг впитал цвет неба голубого </a:t>
            </a:r>
            <a:br>
              <a:rPr lang="ru-RU" sz="2200" dirty="0"/>
            </a:br>
            <a:r>
              <a:rPr lang="ru-RU" sz="2200" dirty="0"/>
              <a:t>И золото пшеничное полей. </a:t>
            </a:r>
            <a:br>
              <a:rPr lang="ru-RU" sz="2200" dirty="0"/>
            </a:br>
            <a:r>
              <a:rPr lang="ru-RU" sz="2200" dirty="0"/>
              <a:t>Наш Казахстан – земля родного дома, </a:t>
            </a:r>
            <a:br>
              <a:rPr lang="ru-RU" sz="2200" dirty="0"/>
            </a:br>
            <a:r>
              <a:rPr lang="ru-RU" sz="2200" dirty="0"/>
              <a:t>Земля отцов и Родины моей. </a:t>
            </a:r>
            <a:br>
              <a:rPr lang="ru-RU" sz="2200" dirty="0"/>
            </a:br>
            <a:r>
              <a:rPr lang="ru-RU" sz="2200" dirty="0"/>
              <a:t>Парит орёл – </a:t>
            </a:r>
            <a:br>
              <a:rPr lang="ru-RU" sz="2200" dirty="0"/>
            </a:br>
            <a:r>
              <a:rPr lang="ru-RU" sz="2200" dirty="0"/>
              <a:t>Он празднует свободу, </a:t>
            </a:r>
            <a:br>
              <a:rPr lang="ru-RU" sz="2200" dirty="0"/>
            </a:br>
            <a:r>
              <a:rPr lang="ru-RU" sz="2200" dirty="0"/>
              <a:t>Над степью вольно крылья распластал. </a:t>
            </a:r>
            <a:br>
              <a:rPr lang="ru-RU" sz="2200" dirty="0"/>
            </a:br>
            <a:r>
              <a:rPr lang="ru-RU" sz="2200" dirty="0"/>
              <a:t>Наш Казахстан – </a:t>
            </a:r>
            <a:br>
              <a:rPr lang="ru-RU" sz="2200" dirty="0"/>
            </a:br>
            <a:r>
              <a:rPr lang="ru-RU" sz="2200" dirty="0"/>
              <a:t>Семья больших народов, </a:t>
            </a:r>
            <a:br>
              <a:rPr lang="ru-RU" sz="2200" dirty="0"/>
            </a:br>
            <a:r>
              <a:rPr lang="ru-RU" sz="2200" dirty="0"/>
              <a:t>За много лет богаче, краше стал, </a:t>
            </a:r>
            <a:br>
              <a:rPr lang="ru-RU" sz="2200" dirty="0"/>
            </a:br>
            <a:r>
              <a:rPr lang="ru-RU" sz="2200" dirty="0"/>
              <a:t>Сверкают снегом горные вершины, </a:t>
            </a:r>
            <a:br>
              <a:rPr lang="ru-RU" sz="2200" dirty="0"/>
            </a:br>
            <a:r>
              <a:rPr lang="ru-RU" sz="2200" dirty="0"/>
              <a:t>Но нам с дороги этой не свернуть </a:t>
            </a:r>
            <a:br>
              <a:rPr lang="ru-RU" sz="2200" dirty="0"/>
            </a:br>
            <a:r>
              <a:rPr lang="ru-RU" sz="2200" dirty="0"/>
              <a:t>Мы с президентом в помыслах едины </a:t>
            </a:r>
            <a:br>
              <a:rPr lang="ru-RU" sz="2200" dirty="0"/>
            </a:br>
            <a:r>
              <a:rPr lang="ru-RU" sz="2200" dirty="0"/>
              <a:t>Нам солнце к счастью освещает путь.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6"/>
    </mc:Choice>
    <mc:Fallback xmlns="">
      <p:transition spd="slow" advTm="601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Pictures\images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7456" y="1124744"/>
            <a:ext cx="4896544" cy="4831546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51520" y="1412776"/>
            <a:ext cx="3960440" cy="44012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2596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Есть множество гербов,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2596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2596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 герб страны узнать смогу.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2596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2596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Среди сотен многих: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2596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2596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нём нет чудищ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52596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многорогих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2596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2596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2596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Два скакуна к лучам устремлены.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2596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2596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52596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шаныраком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2596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дружбы воедино.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2596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2596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Переплелись народов племена.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2596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2596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Страна одна у нас на всех едина.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2596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2596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Наш Казахстан свободная страна.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5"/>
    </mc:Choice>
    <mc:Fallback xmlns="">
      <p:transition spd="slow" advTm="599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126163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Государственный герб Республики Казахстан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 представляет собой изображение </a:t>
            </a: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шанырака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(верхняя сводчатая часть </a:t>
            </a:r>
            <a:r>
              <a:rPr lang="ru-RU" sz="6200" b="1" dirty="0" smtClean="0">
                <a:latin typeface="Times New Roman" pitchFamily="18" charset="0"/>
                <a:cs typeface="Times New Roman" pitchFamily="18" charset="0"/>
                <a:hlinkClick r:id="rId2" tooltip="Юрта"/>
              </a:rPr>
              <a:t>юрты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) на голубом фоне, от которого во все стороны в виде солнечных лучей расходятся </a:t>
            </a: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уыки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(опоры) в обрамлении крыльев мифических коней. В нижней части герба — надпись </a:t>
            </a:r>
            <a:r>
              <a:rPr lang="ru-RU" sz="6200" b="1" dirty="0" smtClean="0">
                <a:latin typeface="Times New Roman" pitchFamily="18" charset="0"/>
                <a:cs typeface="Times New Roman" pitchFamily="18" charset="0"/>
                <a:hlinkClick r:id="rId3" tooltip="Казахстан"/>
              </a:rPr>
              <a:t>«</a:t>
            </a:r>
            <a:r>
              <a:rPr lang="ru-RU" sz="6200" b="1" dirty="0" err="1" smtClean="0">
                <a:latin typeface="Times New Roman" pitchFamily="18" charset="0"/>
                <a:cs typeface="Times New Roman" pitchFamily="18" charset="0"/>
                <a:hlinkClick r:id="rId3" tooltip="Казахстан"/>
              </a:rPr>
              <a:t>Қазақстан</a:t>
            </a:r>
            <a:r>
              <a:rPr lang="ru-RU" sz="6200" b="1" dirty="0" smtClean="0">
                <a:latin typeface="Times New Roman" pitchFamily="18" charset="0"/>
                <a:cs typeface="Times New Roman" pitchFamily="18" charset="0"/>
                <a:hlinkClick r:id="rId3" tooltip="Казахстан"/>
              </a:rPr>
              <a:t>»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В цветном изображении Государственный герб Республики Казахстан — двух цветов: золота и сине-голубого.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 История</a:t>
            </a:r>
            <a:endParaRPr lang="ru-RU" sz="6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Широко применяемый сегодня термин </a:t>
            </a:r>
            <a:r>
              <a:rPr lang="ru-RU" sz="6200" b="1" dirty="0" smtClean="0">
                <a:latin typeface="Times New Roman" pitchFamily="18" charset="0"/>
                <a:cs typeface="Times New Roman" pitchFamily="18" charset="0"/>
                <a:hlinkClick r:id="rId4" tooltip="Герб"/>
              </a:rPr>
              <a:t>«герб»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 происходит от немецкого слова «</a:t>
            </a: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эрбе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Erbe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). В переводе на казахский он означает понятие </a:t>
            </a: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200" b="1" dirty="0" err="1" smtClean="0">
                <a:latin typeface="Times New Roman" pitchFamily="18" charset="0"/>
                <a:cs typeface="Times New Roman" pitchFamily="18" charset="0"/>
                <a:hlinkClick r:id="rId5" tooltip="Тамга"/>
              </a:rPr>
              <a:t>танба</a:t>
            </a: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 (тамга, знак). Впервые данный термин начал употребляться в древнем </a:t>
            </a:r>
            <a:r>
              <a:rPr lang="ru-RU" sz="6200" b="1" dirty="0" smtClean="0">
                <a:latin typeface="Times New Roman" pitchFamily="18" charset="0"/>
                <a:cs typeface="Times New Roman" pitchFamily="18" charset="0"/>
                <a:hlinkClick r:id="rId6" tooltip="Тюркский каганат"/>
              </a:rPr>
              <a:t>Тюркском Каганате</a:t>
            </a: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6200" b="1" dirty="0" smtClean="0">
                <a:latin typeface="Times New Roman" pitchFamily="18" charset="0"/>
                <a:cs typeface="Times New Roman" pitchFamily="18" charset="0"/>
                <a:hlinkClick r:id="rId7" tooltip="552"/>
              </a:rPr>
              <a:t>552</a:t>
            </a: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 - </a:t>
            </a:r>
            <a:r>
              <a:rPr lang="ru-RU" sz="6200" b="1" dirty="0" smtClean="0">
                <a:latin typeface="Times New Roman" pitchFamily="18" charset="0"/>
                <a:cs typeface="Times New Roman" pitchFamily="18" charset="0"/>
                <a:hlinkClick r:id="rId8" tooltip="603"/>
              </a:rPr>
              <a:t>603</a:t>
            </a: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гг.)</a:t>
            </a:r>
            <a:endParaRPr lang="ru-RU" sz="6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200" b="1" dirty="0" smtClean="0">
                <a:latin typeface="Times New Roman" pitchFamily="18" charset="0"/>
                <a:cs typeface="Times New Roman" pitchFamily="18" charset="0"/>
                <a:hlinkClick r:id="rId9" tooltip="4 июня"/>
              </a:rPr>
              <a:t>4 июня</a:t>
            </a: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6200" b="1" dirty="0" smtClean="0">
                <a:latin typeface="Times New Roman" pitchFamily="18" charset="0"/>
                <a:cs typeface="Times New Roman" pitchFamily="18" charset="0"/>
                <a:hlinkClick r:id="rId10" tooltip="1992 год"/>
              </a:rPr>
              <a:t>1992 года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 — день рождения государственного герба Республики Казахстан.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Сегодняшний герб суверенного Казахстана является результатом огромного труда, творческих исканий двух известных архитекторов: </a:t>
            </a:r>
            <a:r>
              <a:rPr lang="ru-RU" sz="6200" b="1" dirty="0" err="1" smtClean="0">
                <a:latin typeface="Times New Roman" pitchFamily="18" charset="0"/>
                <a:cs typeface="Times New Roman" pitchFamily="18" charset="0"/>
                <a:hlinkClick r:id="rId11" tooltip="Малибеков, Жандарбек Малибекович"/>
              </a:rPr>
              <a:t>Жандарбека</a:t>
            </a:r>
            <a:r>
              <a:rPr lang="ru-RU" sz="6200" b="1" dirty="0" smtClean="0">
                <a:latin typeface="Times New Roman" pitchFamily="18" charset="0"/>
                <a:cs typeface="Times New Roman" pitchFamily="18" charset="0"/>
                <a:hlinkClick r:id="rId11" tooltip="Малибеков, Жандарбек Малибекович"/>
              </a:rPr>
              <a:t> </a:t>
            </a:r>
            <a:r>
              <a:rPr lang="ru-RU" sz="6200" b="1" dirty="0" err="1" smtClean="0">
                <a:latin typeface="Times New Roman" pitchFamily="18" charset="0"/>
                <a:cs typeface="Times New Roman" pitchFamily="18" charset="0"/>
                <a:hlinkClick r:id="rId11" tooltip="Малибеков, Жандарбек Малибекович"/>
              </a:rPr>
              <a:t>Малибекова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6200" b="1" dirty="0" err="1" smtClean="0">
                <a:latin typeface="Times New Roman" pitchFamily="18" charset="0"/>
                <a:cs typeface="Times New Roman" pitchFamily="18" charset="0"/>
                <a:hlinkClick r:id="rId12" tooltip="Валиханов, Шот-Аман"/>
              </a:rPr>
              <a:t>Шот-Амана</a:t>
            </a:r>
            <a:r>
              <a:rPr lang="ru-RU" sz="6200" b="1" dirty="0" smtClean="0">
                <a:latin typeface="Times New Roman" pitchFamily="18" charset="0"/>
                <a:cs typeface="Times New Roman" pitchFamily="18" charset="0"/>
                <a:hlinkClick r:id="rId12" tooltip="Валиханов, Шот-Аман"/>
              </a:rPr>
              <a:t> </a:t>
            </a:r>
            <a:r>
              <a:rPr lang="ru-RU" sz="6200" b="1" dirty="0" err="1" smtClean="0">
                <a:latin typeface="Times New Roman" pitchFamily="18" charset="0"/>
                <a:cs typeface="Times New Roman" pitchFamily="18" charset="0"/>
                <a:hlinkClick r:id="rId12" tooltip="Валиханов, Шот-Аман"/>
              </a:rPr>
              <a:t>Уалиханова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. В финальном конкурсе принимали участие 245 проектов и 67 описаний будущего герба.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8"/>
    </mc:Choice>
    <mc:Fallback xmlns="">
      <p:transition spd="slow" advTm="639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festival.1september.ru/articles/630990/presentation/img15.JPG"/>
          <p:cNvPicPr/>
          <p:nvPr/>
        </p:nvPicPr>
        <p:blipFill>
          <a:blip r:embed="rId2" cstate="print"/>
          <a:srcRect l="6688" t="16401" r="57087" b="31100"/>
          <a:stretch>
            <a:fillRect/>
          </a:stretch>
        </p:blipFill>
        <p:spPr bwMode="auto">
          <a:xfrm>
            <a:off x="611560" y="1556792"/>
            <a:ext cx="3312368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5" descr="http://festival.1september.ru/articles/630990/presentation/img15.JPG"/>
          <p:cNvPicPr>
            <a:picLocks noGrp="1"/>
          </p:cNvPicPr>
          <p:nvPr>
            <p:ph idx="1"/>
          </p:nvPr>
        </p:nvPicPr>
        <p:blipFill>
          <a:blip r:embed="rId2" cstate="print"/>
          <a:srcRect l="57881" t="14951" r="11816" b="30955"/>
          <a:stretch>
            <a:fillRect/>
          </a:stretch>
        </p:blipFill>
        <p:spPr bwMode="auto">
          <a:xfrm>
            <a:off x="5148064" y="1484784"/>
            <a:ext cx="3024336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83568" y="5301208"/>
            <a:ext cx="308116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Жандарбек</a:t>
            </a:r>
            <a:r>
              <a:rPr lang="ru-RU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малибеков</a:t>
            </a:r>
            <a:endParaRPr lang="ru-RU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15269" y="5301208"/>
            <a:ext cx="314675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Шот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–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аМан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ru-RU" sz="2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Уалиханов</a:t>
            </a:r>
            <a:endParaRPr lang="ru-RU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70"/>
    </mc:Choice>
    <mc:Fallback xmlns="">
      <p:transition spd="slow" advTm="697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Детали герба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5805264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Образ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2" tooltip="Шанырак"/>
              </a:rPr>
              <a:t>шанырака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верхней сводчатой куполообразной части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tooltip="Юрта"/>
              </a:rPr>
              <a:t>юрты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в государственном гербе республики — это образ общего дома всех людей, проживающих в Казахстане. Счастье в нём зависит от благополучия каждого, как прочность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шанырака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зависит от надёжности его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уыков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(опор).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Шанырак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только по форме напоминает небесный купол, но и по отражению в сознании людей является одним из важных элементов жизнеустройства.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Шанырак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символ отчего дома, а в более широком понимании и мира как вселенной. А поперечные дуги внутри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шанырака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кульдереуш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означают единство трех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жузов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Тулпар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гербе изображён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  <a:hlinkClick r:id="rId4" tooltip="Тулпар"/>
              </a:rPr>
              <a:t>Тулпар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мифический конь с крыльями. Такие же кони украшают шлем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  <a:hlinkClick r:id="rId5" tooltip="Иссыкский золотой человек"/>
              </a:rPr>
              <a:t>иссыкского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5" tooltip="Иссыкский золотой человек"/>
              </a:rPr>
              <a:t> Золотого человека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Крылья символизируют мечту о построении сильного, процветающего государства. Они свидетельствуют также о чистых помыслах и стремлении к совершенствованию и достижению гармонии в обществе, с природой и мировой цивилизацией. В государственном гербе республики изображены два мифических коня, и они как бы оберегают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шанырак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двух сторон. Они также ярко выражают идею служения общему дому — Родине. Беречь Родину как зеницу ока и преданно служить ей один из важных лейтмотивов, заложенных в образах мифических коней.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1"/>
    </mc:Choice>
    <mc:Fallback xmlns="">
      <p:transition spd="slow" advTm="607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Гимн Казахстана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нашего государства есть еще один символ — Гимн. Гимн — главная песня страны. </a:t>
            </a:r>
            <a:r>
              <a:rPr lang="ru-RU" dirty="0" smtClean="0"/>
              <a:t>В </a:t>
            </a:r>
            <a:r>
              <a:rPr lang="ru-RU" dirty="0"/>
              <a:t>гимне воспевается наша страна, ее народ, труд, мужество, дружба народов Казахстана. </a:t>
            </a:r>
            <a:endParaRPr lang="ru-RU" dirty="0" smtClean="0"/>
          </a:p>
          <a:p>
            <a:r>
              <a:rPr lang="ru-RU" b="1" dirty="0" smtClean="0"/>
              <a:t>Мой Казахстан</a:t>
            </a:r>
            <a:r>
              <a:rPr lang="ru-RU" dirty="0" smtClean="0"/>
              <a:t> (</a:t>
            </a:r>
            <a:r>
              <a:rPr lang="ru-RU" dirty="0" err="1" smtClean="0">
                <a:hlinkClick r:id="rId2" tooltip="Казахский язык"/>
              </a:rPr>
              <a:t>каз</a:t>
            </a:r>
            <a:r>
              <a:rPr lang="ru-RU" dirty="0" smtClean="0">
                <a:hlinkClick r:id="rId2" tooltip="Казахский язык"/>
              </a:rPr>
              <a:t>.</a:t>
            </a:r>
            <a:r>
              <a:rPr lang="ru-RU" dirty="0" smtClean="0"/>
              <a:t> </a:t>
            </a:r>
            <a:r>
              <a:rPr lang="kk-KZ" i="1" dirty="0" smtClean="0"/>
              <a:t>Менің Қазақстаным</a:t>
            </a:r>
            <a:r>
              <a:rPr lang="ru-RU" dirty="0" smtClean="0"/>
              <a:t>) — государственный гимн </a:t>
            </a:r>
            <a:r>
              <a:rPr lang="ru-RU" b="1" dirty="0" smtClean="0">
                <a:hlinkClick r:id="rId3" tooltip="Казахстан"/>
              </a:rPr>
              <a:t>Республики Казахстан</a:t>
            </a:r>
            <a:r>
              <a:rPr lang="ru-RU" dirty="0" smtClean="0"/>
              <a:t> с января 2006 г.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6"/>
    </mc:Choice>
    <mc:Fallback xmlns="">
      <p:transition spd="slow" advTm="5846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4200" dirty="0" smtClean="0"/>
              <a:t>С 7 января 2006 года гимном республики  </a:t>
            </a:r>
            <a:r>
              <a:rPr lang="ru-RU" sz="4200" b="1" dirty="0" smtClean="0">
                <a:hlinkClick r:id="rId2" tooltip="Казахстан"/>
              </a:rPr>
              <a:t>Казахстан</a:t>
            </a:r>
            <a:r>
              <a:rPr lang="ru-RU" sz="4200" dirty="0" smtClean="0"/>
              <a:t> стала «Мой Казахстан» (</a:t>
            </a:r>
            <a:r>
              <a:rPr lang="ru-RU" sz="4200" b="1" dirty="0" err="1" smtClean="0">
                <a:hlinkClick r:id="rId3" tooltip="kk:Менің Қазақстаным"/>
              </a:rPr>
              <a:t>Менің Қазақстаным</a:t>
            </a:r>
            <a:r>
              <a:rPr lang="ru-RU" sz="4200" dirty="0" smtClean="0"/>
              <a:t>) — популярная песня, написанная ещё в 1956 году, в которую были внесены изменения для соответствия статусу государственного гимна. Поскольку поправки в текст внесены Президентом Казахстана </a:t>
            </a:r>
            <a:r>
              <a:rPr lang="ru-RU" sz="4200" b="1" dirty="0" smtClean="0">
                <a:hlinkClick r:id="rId4" tooltip="Назарбаев, Нурсултан Абишевич"/>
              </a:rPr>
              <a:t>Нурсултаном Назарбаевым</a:t>
            </a:r>
            <a:r>
              <a:rPr lang="ru-RU" sz="4200" dirty="0" smtClean="0"/>
              <a:t>, он будет указываться как соавтор текста.</a:t>
            </a:r>
          </a:p>
          <a:p>
            <a:pPr>
              <a:buNone/>
            </a:pPr>
            <a:r>
              <a:rPr lang="ru-RU" sz="4200" dirty="0" smtClean="0"/>
              <a:t>Также изменены правила прослушивания гимна. Теперь при исполнении гимна на официальных церемониях присутствующие должны вставать и прикладывать ладонь правой руки к левой стороне груди.</a:t>
            </a:r>
          </a:p>
          <a:p>
            <a:pPr>
              <a:buNone/>
            </a:pPr>
            <a:r>
              <a:rPr lang="ru-RU" sz="4200" dirty="0" smtClean="0"/>
              <a:t>Музыка композитора </a:t>
            </a:r>
            <a:r>
              <a:rPr lang="ru-RU" sz="4200" b="1" dirty="0" err="1" smtClean="0">
                <a:hlinkClick r:id="rId5" tooltip="Калдаяков, Шамши"/>
              </a:rPr>
              <a:t>Шамши</a:t>
            </a:r>
            <a:r>
              <a:rPr lang="ru-RU" sz="4200" b="1" dirty="0" smtClean="0">
                <a:hlinkClick r:id="rId5" tooltip="Калдаяков, Шамши"/>
              </a:rPr>
              <a:t> </a:t>
            </a:r>
            <a:r>
              <a:rPr lang="ru-RU" sz="4200" b="1" dirty="0" err="1" smtClean="0">
                <a:hlinkClick r:id="rId5" tooltip="Калдаяков, Шамши"/>
              </a:rPr>
              <a:t>Калдаякова</a:t>
            </a:r>
            <a:r>
              <a:rPr lang="ru-RU" sz="4200" dirty="0" smtClean="0"/>
              <a:t> на слова </a:t>
            </a:r>
            <a:r>
              <a:rPr lang="ru-RU" sz="4200" b="1" dirty="0" err="1" smtClean="0">
                <a:hlinkClick r:id="rId6" tooltip="Нажимеденов, Жумекен"/>
              </a:rPr>
              <a:t>Жумекена</a:t>
            </a:r>
            <a:r>
              <a:rPr lang="ru-RU" sz="4200" b="1" dirty="0" smtClean="0">
                <a:hlinkClick r:id="rId6" tooltip="Нажимеденов, Жумекен"/>
              </a:rPr>
              <a:t> </a:t>
            </a:r>
            <a:r>
              <a:rPr lang="ru-RU" sz="4200" b="1" dirty="0" err="1" smtClean="0">
                <a:hlinkClick r:id="rId6" tooltip="Нажимеденов, Жумекен"/>
              </a:rPr>
              <a:t>Нажимеденова</a:t>
            </a:r>
            <a:r>
              <a:rPr lang="ru-RU" sz="4200" dirty="0" smtClean="0"/>
              <a:t> (</a:t>
            </a:r>
            <a:r>
              <a:rPr lang="ru-RU" sz="4200" dirty="0" smtClean="0">
                <a:hlinkClick r:id="rId7" tooltip="1956"/>
              </a:rPr>
              <a:t>1956</a:t>
            </a:r>
            <a:r>
              <a:rPr lang="ru-RU" sz="4200" dirty="0" smtClean="0"/>
              <a:t>), Нурсултана Назарбаева (</a:t>
            </a:r>
            <a:r>
              <a:rPr lang="ru-RU" sz="4200" dirty="0" smtClean="0">
                <a:hlinkClick r:id="rId8" tooltip="2005"/>
              </a:rPr>
              <a:t>2005</a:t>
            </a:r>
            <a:r>
              <a:rPr lang="ru-RU" sz="4200" dirty="0" smtClean="0"/>
              <a:t>) 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2"/>
    </mc:Choice>
    <mc:Fallback xmlns="">
      <p:transition spd="slow" advTm="5992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estival.1september.ru/articles/630990/presentation/img19.JPG"/>
          <p:cNvPicPr/>
          <p:nvPr/>
        </p:nvPicPr>
        <p:blipFill>
          <a:blip r:embed="rId2" cstate="print"/>
          <a:srcRect l="35038" t="13251" r="30313" b="27950"/>
          <a:stretch>
            <a:fillRect/>
          </a:stretch>
        </p:blipFill>
        <p:spPr bwMode="auto">
          <a:xfrm>
            <a:off x="0" y="764704"/>
            <a:ext cx="3672408" cy="4320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67544" y="5301208"/>
            <a:ext cx="36268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Шамши</a:t>
            </a:r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Калдаяков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Содержимое 5" descr="http://festival.1september.ru/articles/630990/presentation/img20.JPG"/>
          <p:cNvPicPr>
            <a:picLocks noGrp="1"/>
          </p:cNvPicPr>
          <p:nvPr>
            <p:ph idx="1"/>
          </p:nvPr>
        </p:nvPicPr>
        <p:blipFill>
          <a:blip r:embed="rId3" cstate="print"/>
          <a:srcRect l="61025" t="10101" r="7476" b="24800"/>
          <a:stretch>
            <a:fillRect/>
          </a:stretch>
        </p:blipFill>
        <p:spPr bwMode="auto">
          <a:xfrm>
            <a:off x="5508104" y="836713"/>
            <a:ext cx="2880269" cy="4320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204815" y="5373216"/>
            <a:ext cx="380136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Жумекен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Нажимеденов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88"/>
    </mc:Choice>
    <mc:Fallback xmlns="">
      <p:transition spd="slow" advTm="608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704856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0"/>
    </mc:Choice>
    <mc:Fallback xmlns="">
      <p:transition spd="slow" advTm="541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festival.1september.ru/articles/630990/presentation/img20.JPG"/>
          <p:cNvPicPr>
            <a:picLocks noGrp="1"/>
          </p:cNvPicPr>
          <p:nvPr>
            <p:ph idx="1"/>
          </p:nvPr>
        </p:nvPicPr>
        <p:blipFill>
          <a:blip r:embed="rId2" cstate="print"/>
          <a:srcRect l="8236" t="10178" r="58352" b="24591"/>
          <a:stretch>
            <a:fillRect/>
          </a:stretch>
        </p:blipFill>
        <p:spPr bwMode="auto">
          <a:xfrm>
            <a:off x="2843808" y="1340768"/>
            <a:ext cx="3600400" cy="41044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187624" y="5661248"/>
            <a:ext cx="7305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Нурсултан назарбаев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0"/>
    </mc:Choice>
    <mc:Fallback xmlns="">
      <p:transition spd="slow" advTm="601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5163873"/>
              </p:ext>
            </p:extLst>
          </p:nvPr>
        </p:nvGraphicFramePr>
        <p:xfrm>
          <a:off x="755576" y="260648"/>
          <a:ext cx="6912767" cy="6362530"/>
        </p:xfrm>
        <a:graphic>
          <a:graphicData uri="http://schemas.openxmlformats.org/drawingml/2006/table">
            <a:tbl>
              <a:tblPr/>
              <a:tblGrid>
                <a:gridCol w="3334051"/>
                <a:gridCol w="3578716"/>
              </a:tblGrid>
              <a:tr h="43874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     Гимн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764" marR="20764" marT="6489" marB="648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0764" marR="20764" marT="6489" marB="6489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551"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Алтын 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күн аспаны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Алтын 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дән даласы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Ерліктің дастаны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Еліме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қарашы!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Ежелден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ер 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деген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Даңқымыз шықты ғой.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Намысын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бермеген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Қазағым мықты ғой!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Қайырмасы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Менің елім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менің елім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Гүлің болып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егілемін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Жырың болып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төгілемін, елім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!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Туған жерім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менің 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— 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Қазақстаным!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Ұрпаққа жол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ашқан,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Кең байтақ жерім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бар.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Бірлігі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жарасқан,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Тәуелсіз елім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бар.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Қарсы алған уақытты,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Мәңгілік досындай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Біздің 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ел 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бақытты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Біздің 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ел 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осындай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!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Қайырмасы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Менің елім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менің елім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Гүлің болып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егілемін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Жырың болып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төгілемін, елім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!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Туған жерім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менің 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— 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Қазақстаным!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её небе золотое солнце,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её степях золотое зерно.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Она поэма мужеству,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Посмотри на мою страну!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седой древности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Родилась наша слава.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Никогда не терявший чести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Силён мой казахский народ!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Припев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О, мой народ! О, моя страна!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 посаженный тобой цветок,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 твоя льющаяся песня, моя страна!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Моя родная земля — мой Казахстан!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Открывающая путь будущим поколениям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Широкая необъятная земля есть у меня.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Сплочённая в единстве,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Независимая страна есть у меня.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Встречает (новое) время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Как извечного друга.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Наша страна счастливая,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Наша страна такая!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Припев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О, мой народ! О, моя страна!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 посаженный тобой цветок,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 твоя льющаяся песня, моя страна!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Моя родная земля — мой Казахстан!</a:t>
                      </a: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01"/>
    </mc:Choice>
    <mc:Fallback xmlns="">
      <p:transition spd="slow" advTm="660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Pictures\images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1481"/>
            <a:ext cx="9144000" cy="646651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5"/>
            <a:ext cx="8229600" cy="5805265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ru-RU" b="1" dirty="0">
                <a:solidFill>
                  <a:srgbClr val="FFFF00"/>
                </a:solidFill>
              </a:rPr>
              <a:t>Я славлю, Родина, тебя, и гимн тебе свой посвящаю, 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Мой Казахстан, моя земля, тебя всем сердцем воспеваю! 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Полей твоих бескрайние просторы, степей твоих ковыльные седины 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И голубые зеркала озёр, и горы белоснежные вершины. 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И это всё – отцов земля, всё это Родина моя! 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Здесь под небом единым живёт бок о бок 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Твой великий, страна, многоликий народ. 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Он поёт о тебе, Казахстан молодой, 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Обновлённый, свободный независимый мой. 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И под флагом твоим чистоты голубой, 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И в свободном полёте орлином, 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Процветай и расти, Казахстан мой родной, 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Лишь в согласии, дружбе и мире.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16"/>
    </mc:Choice>
    <mc:Fallback xmlns="">
      <p:transition spd="slow" advTm="6316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festival.1september.ru/articles/630990/presentation/img37.JPG"/>
          <p:cNvPicPr/>
          <p:nvPr/>
        </p:nvPicPr>
        <p:blipFill>
          <a:blip r:embed="rId2" cstate="print"/>
          <a:srcRect b="21650"/>
          <a:stretch>
            <a:fillRect/>
          </a:stretch>
        </p:blipFill>
        <p:spPr bwMode="auto">
          <a:xfrm>
            <a:off x="0" y="0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41273" y="5445224"/>
            <a:ext cx="69862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Государственных символов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Республики Казахстан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2"/>
    </mc:Choice>
    <mc:Fallback xmlns="">
      <p:transition spd="slow" advTm="6002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Нур</a:t>
            </a:r>
            <a:r>
              <a:rPr lang="ru-RU" dirty="0" smtClean="0"/>
              <a:t>-Султан – символ единства и гордость нации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229600" cy="5112568"/>
          </a:xfrm>
        </p:spPr>
      </p:pic>
    </p:spTree>
    <p:extLst>
      <p:ext uri="{BB962C8B-B14F-4D97-AF65-F5344CB8AC3E}">
        <p14:creationId xmlns:p14="http://schemas.microsoft.com/office/powerpoint/2010/main" val="343944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1\Pictures\images (9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99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kk-KZ" sz="4400" dirty="0" smtClean="0"/>
              <a:t>“Государственные символы -  это одна из незабываемых основ нашего государства, нашего суверенитета. Они выражают священный объединяющий образ Независимости”</a:t>
            </a:r>
          </a:p>
          <a:p>
            <a:pPr>
              <a:buNone/>
            </a:pPr>
            <a:endParaRPr lang="kk-KZ" dirty="0"/>
          </a:p>
          <a:p>
            <a:pPr>
              <a:buNone/>
            </a:pPr>
            <a:endParaRPr lang="kk-KZ" dirty="0" smtClean="0"/>
          </a:p>
          <a:p>
            <a:pPr algn="r">
              <a:buNone/>
            </a:pPr>
            <a:r>
              <a:rPr lang="kk-KZ" sz="5200" dirty="0" smtClean="0">
                <a:solidFill>
                  <a:srgbClr val="FF0000"/>
                </a:solidFill>
              </a:rPr>
              <a:t>Н. А. Назарбаев</a:t>
            </a:r>
          </a:p>
          <a:p>
            <a:pPr algn="r">
              <a:buNone/>
            </a:pPr>
            <a:endParaRPr lang="kk-KZ" dirty="0"/>
          </a:p>
          <a:p>
            <a:pPr algn="r">
              <a:buNone/>
            </a:pPr>
            <a:endParaRPr lang="kk-KZ" dirty="0" smtClean="0"/>
          </a:p>
          <a:p>
            <a:pPr algn="r">
              <a:buNone/>
            </a:pPr>
            <a:endParaRPr lang="kk-KZ" dirty="0"/>
          </a:p>
          <a:p>
            <a:pPr>
              <a:buNone/>
            </a:pPr>
            <a:endParaRPr lang="ru-RU" dirty="0"/>
          </a:p>
        </p:txBody>
      </p:sp>
      <p:pic>
        <p:nvPicPr>
          <p:cNvPr id="2051" name="Picture 3" descr="C:\Users\1\Pictures\images (9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2867025" cy="15906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"/>
    </mc:Choice>
    <mc:Fallback xmlns="">
      <p:transition spd="slow" advTm="611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Pictures\images12.jpg"/>
          <p:cNvPicPr>
            <a:picLocks noChangeAspect="1" noChangeArrowheads="1"/>
          </p:cNvPicPr>
          <p:nvPr/>
        </p:nvPicPr>
        <p:blipFill>
          <a:blip r:embed="rId2" cstate="print"/>
          <a:srcRect b="16667"/>
          <a:stretch>
            <a:fillRect/>
          </a:stretch>
        </p:blipFill>
        <p:spPr bwMode="auto">
          <a:xfrm>
            <a:off x="0" y="-27382"/>
            <a:ext cx="9144000" cy="688538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kk-KZ" dirty="0" smtClean="0"/>
              <a:t>  </a:t>
            </a:r>
            <a:r>
              <a:rPr lang="kk-KZ" sz="3600" dirty="0" smtClean="0">
                <a:solidFill>
                  <a:srgbClr val="003300"/>
                </a:solidFill>
              </a:rPr>
              <a:t>Свободен, величав  и первоздан,</a:t>
            </a:r>
          </a:p>
          <a:p>
            <a:pPr algn="ctr">
              <a:buNone/>
            </a:pPr>
            <a:r>
              <a:rPr lang="kk-KZ" sz="3600" dirty="0" smtClean="0">
                <a:solidFill>
                  <a:srgbClr val="003300"/>
                </a:solidFill>
              </a:rPr>
              <a:t>Звезде подобный средь земель и стран.</a:t>
            </a:r>
          </a:p>
          <a:p>
            <a:pPr algn="ctr">
              <a:buNone/>
            </a:pPr>
            <a:r>
              <a:rPr lang="kk-KZ" sz="3600" dirty="0" smtClean="0">
                <a:solidFill>
                  <a:srgbClr val="003300"/>
                </a:solidFill>
              </a:rPr>
              <a:t>Кюй счастья ты напеваешь звонко</a:t>
            </a:r>
          </a:p>
          <a:p>
            <a:pPr algn="ctr">
              <a:buNone/>
            </a:pPr>
            <a:r>
              <a:rPr lang="kk-KZ" sz="3600" dirty="0" smtClean="0">
                <a:solidFill>
                  <a:srgbClr val="003300"/>
                </a:solidFill>
              </a:rPr>
              <a:t>Родной мой лучезарный Казахстан!</a:t>
            </a:r>
            <a:endParaRPr lang="ru-RU" sz="36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80"/>
    </mc:Choice>
    <mc:Fallback xmlns="">
      <p:transition spd="slow" advTm="558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Pictures\images (86).jpg"/>
          <p:cNvPicPr>
            <a:picLocks noChangeAspect="1" noChangeArrowheads="1"/>
          </p:cNvPicPr>
          <p:nvPr/>
        </p:nvPicPr>
        <p:blipFill>
          <a:blip r:embed="rId2" cstate="print"/>
          <a:srcRect r="1" b="216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332037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kk-KZ" sz="4400" dirty="0" smtClean="0"/>
              <a:t>Казахстан – это имя страны,</a:t>
            </a:r>
          </a:p>
          <a:p>
            <a:pPr algn="ctr"/>
            <a:r>
              <a:rPr lang="kk-KZ" sz="4400" dirty="0" smtClean="0"/>
              <a:t>Казахстан – это имя весны,</a:t>
            </a:r>
          </a:p>
          <a:p>
            <a:pPr algn="ctr"/>
            <a:r>
              <a:rPr lang="kk-KZ" sz="4400" dirty="0" smtClean="0"/>
              <a:t>Казахстан – это солнечный свет,</a:t>
            </a:r>
          </a:p>
          <a:p>
            <a:pPr algn="ctr"/>
            <a:r>
              <a:rPr lang="kk-KZ" sz="4400" dirty="0" smtClean="0"/>
              <a:t>Казахстан  - это крылья побед!</a:t>
            </a:r>
            <a:endParaRPr lang="ru-RU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54"/>
    </mc:Choice>
    <mc:Fallback xmlns="">
      <p:transition spd="slow" advTm="645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Pictures\images (9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677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FF0000"/>
                </a:solidFill>
              </a:rPr>
              <a:t>СИМВОЛ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kk-KZ" b="1" dirty="0" smtClean="0"/>
              <a:t>Предмет, действие и т.п., служащее условным обозначением кого – либо понятия, идеи.</a:t>
            </a:r>
          </a:p>
          <a:p>
            <a:pPr marL="514350" indent="-514350">
              <a:buAutoNum type="arabicPeriod"/>
            </a:pPr>
            <a:r>
              <a:rPr lang="kk-KZ" b="1" dirty="0" smtClean="0"/>
              <a:t>Художественный образ, передающий какую – либо мысль, переживание.</a:t>
            </a:r>
          </a:p>
          <a:p>
            <a:pPr marL="514350" indent="-514350">
              <a:buNone/>
            </a:pPr>
            <a:endParaRPr lang="kk-KZ" dirty="0"/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1"/>
    </mc:Choice>
    <mc:Fallback xmlns="">
      <p:transition spd="slow" advTm="607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Pictures\численнос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840" y="-65416"/>
            <a:ext cx="9201840" cy="6923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kk-KZ" b="1" dirty="0" smtClean="0">
                <a:solidFill>
                  <a:srgbClr val="FFFF00"/>
                </a:solidFill>
              </a:rPr>
              <a:t>Статья 34 Коституции РК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2204864"/>
            <a:ext cx="5760640" cy="2116832"/>
          </a:xfrm>
        </p:spPr>
        <p:txBody>
          <a:bodyPr/>
          <a:lstStyle/>
          <a:p>
            <a:r>
              <a:rPr lang="kk-KZ" b="1" dirty="0" smtClean="0"/>
              <a:t>Каждый обязан уважать государственные символы республики.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5"/>
    </mc:Choice>
    <mc:Fallback xmlns="">
      <p:transition spd="slow" advTm="597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Pictures\численнос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840" y="-65416"/>
            <a:ext cx="9201840" cy="6923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C00000"/>
                </a:solidFill>
              </a:rPr>
              <a:t>Из Указа Президента РК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b="1" dirty="0" smtClean="0"/>
              <a:t>Граждане республики Казахстан, а также лица находящиеся на террритории Республики Казахстан, обязаны чтить Государственный Флаг, Герб и Гимн Республики Казахстан. (	“О государственных символах Республики Казахстан” от 24 января 1996 года)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3"/>
    </mc:Choice>
    <mc:Fallback xmlns="">
      <p:transition spd="slow" advTm="603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1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64704"/>
            <a:ext cx="5025411" cy="471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8656" cy="1143000"/>
          </a:xfrm>
        </p:spPr>
        <p:txBody>
          <a:bodyPr/>
          <a:lstStyle/>
          <a:p>
            <a:pPr algn="l"/>
            <a:r>
              <a:rPr lang="kk-KZ" b="1" i="1" dirty="0" smtClean="0">
                <a:solidFill>
                  <a:srgbClr val="002060"/>
                </a:solidFill>
              </a:rPr>
              <a:t>ФЛАГ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kk-KZ" b="1" i="1" dirty="0" smtClean="0"/>
              <a:t>Государственный флаг Республики Казахстан представляет собой прямоугольное полотнище голубого цвета с изображением в его центре – солнца с лучами, под которым – парящий орел. У древка вертикальная полса с национальным орнаментом. Изображение солнца, лучей, орла и орнамента – цвета золота. Отношение ширины флага к его длине – 1:2 (глава 2,  статья 4 Указа Президента РК “О государственных символах Республики Казахстан”)</a:t>
            </a:r>
            <a:endParaRPr lang="ru-RU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0"/>
    </mc:Choice>
    <mc:Fallback xmlns="">
      <p:transition spd="slow" advTm="61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463</Words>
  <Application>Microsoft Office PowerPoint</Application>
  <PresentationFormat>Экран (4:3)</PresentationFormat>
  <Paragraphs>126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      Государственные символы РК – гордость моей страны.</vt:lpstr>
      <vt:lpstr>Презентация PowerPoint</vt:lpstr>
      <vt:lpstr>Презентация PowerPoint</vt:lpstr>
      <vt:lpstr>Презентация PowerPoint</vt:lpstr>
      <vt:lpstr>Презентация PowerPoint</vt:lpstr>
      <vt:lpstr>СИМВОЛ</vt:lpstr>
      <vt:lpstr>Статья 34 Коституции РК</vt:lpstr>
      <vt:lpstr>Из Указа Президента РК</vt:lpstr>
      <vt:lpstr>ФЛАГ</vt:lpstr>
      <vt:lpstr>Интерпретация </vt:lpstr>
      <vt:lpstr>Шакен Ниязбеков</vt:lpstr>
      <vt:lpstr>Презентация PowerPoint</vt:lpstr>
      <vt:lpstr>Презентация PowerPoint</vt:lpstr>
      <vt:lpstr>Презентация PowerPoint</vt:lpstr>
      <vt:lpstr>Презентация PowerPoint</vt:lpstr>
      <vt:lpstr>Детали герба</vt:lpstr>
      <vt:lpstr>Гимн Казахстана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Нур-Султан – символ единства и гордость нации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Символы моей старны – моя гордость</dc:title>
  <dc:creator>1</dc:creator>
  <cp:lastModifiedBy>Work</cp:lastModifiedBy>
  <cp:revision>46</cp:revision>
  <dcterms:created xsi:type="dcterms:W3CDTF">2015-02-14T00:42:23Z</dcterms:created>
  <dcterms:modified xsi:type="dcterms:W3CDTF">2020-05-27T15:53:41Z</dcterms:modified>
</cp:coreProperties>
</file>