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416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109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73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832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655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420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811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259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27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570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759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8B312-AC19-4D93-B332-3A066C66615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53A72-91F7-4BF8-A6D2-B107006D08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649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Дом\Downloads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495" y="2214283"/>
            <a:ext cx="3025994" cy="344290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15003" y="1128025"/>
            <a:ext cx="7062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ЖУСУП БАЛАСАГУНИ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8" name="Picture 4" descr="C:\Users\Дом\Downloads\Юсуф-Баласагун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0299" y="2196662"/>
            <a:ext cx="7433480" cy="43392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84405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2447" y="-166393"/>
            <a:ext cx="10515600" cy="1113133"/>
          </a:xfrm>
        </p:spPr>
        <p:txBody>
          <a:bodyPr/>
          <a:lstStyle/>
          <a:p>
            <a:r>
              <a:rPr lang="ru-RU" dirty="0"/>
              <a:t>Цитаты </a:t>
            </a:r>
            <a:r>
              <a:rPr lang="ru-RU" dirty="0" err="1"/>
              <a:t>Жусупа</a:t>
            </a:r>
            <a:r>
              <a:rPr lang="ru-RU" dirty="0"/>
              <a:t> </a:t>
            </a:r>
            <a:r>
              <a:rPr lang="ru-RU" dirty="0" err="1"/>
              <a:t>Баласагуни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5818" y="580980"/>
            <a:ext cx="10905309" cy="5577840"/>
          </a:xfrm>
        </p:spPr>
      </p:pic>
    </p:spTree>
    <p:extLst>
      <p:ext uri="{BB962C8B-B14F-4D97-AF65-F5344CB8AC3E}">
        <p14:creationId xmlns:p14="http://schemas.microsoft.com/office/powerpoint/2010/main" xmlns="" val="620825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5433" y="-183514"/>
            <a:ext cx="10515600" cy="5884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6630" y="241738"/>
            <a:ext cx="11337566" cy="6258910"/>
          </a:xfrm>
        </p:spPr>
      </p:pic>
    </p:spTree>
    <p:extLst>
      <p:ext uri="{BB962C8B-B14F-4D97-AF65-F5344CB8AC3E}">
        <p14:creationId xmlns:p14="http://schemas.microsoft.com/office/powerpoint/2010/main" xmlns="" val="2756268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1860" y="388883"/>
            <a:ext cx="9698634" cy="6099904"/>
          </a:xfrm>
        </p:spPr>
      </p:pic>
    </p:spTree>
    <p:extLst>
      <p:ext uri="{BB962C8B-B14F-4D97-AF65-F5344CB8AC3E}">
        <p14:creationId xmlns:p14="http://schemas.microsoft.com/office/powerpoint/2010/main" xmlns="" val="192265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5714" y="2389868"/>
            <a:ext cx="9668692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335347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451" y="273686"/>
            <a:ext cx="10515600" cy="12677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194" y="273686"/>
            <a:ext cx="11800113" cy="6858633"/>
          </a:xfrm>
        </p:spPr>
      </p:pic>
    </p:spTree>
    <p:extLst>
      <p:ext uri="{BB962C8B-B14F-4D97-AF65-F5344CB8AC3E}">
        <p14:creationId xmlns:p14="http://schemas.microsoft.com/office/powerpoint/2010/main" xmlns="" val="30321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6572" y="247559"/>
            <a:ext cx="11014166" cy="67149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2880"/>
            <a:ext cx="12083143" cy="6675120"/>
          </a:xfrm>
        </p:spPr>
      </p:pic>
    </p:spTree>
    <p:extLst>
      <p:ext uri="{BB962C8B-B14F-4D97-AF65-F5344CB8AC3E}">
        <p14:creationId xmlns:p14="http://schemas.microsoft.com/office/powerpoint/2010/main" xmlns="" val="235509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7383"/>
            <a:ext cx="10723179" cy="2981334"/>
          </a:xfrm>
        </p:spPr>
        <p:txBody>
          <a:bodyPr>
            <a:norm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18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Баласагун</a:t>
            </a: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был одним из самых больших городов, крупным торгово-ремесленным центром государства </a:t>
            </a:r>
            <a:r>
              <a:rPr lang="ru-RU" sz="18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Караханидов</a:t>
            </a: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Оно </a:t>
            </a: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представляло собой в этногенетическом плане объединение ряда тюркских племен, возвысившихся в </a:t>
            </a: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начале </a:t>
            </a: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Х в., и просуществовало в течение трех веков. </a:t>
            </a: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Социально-экономической </a:t>
            </a:r>
            <a:r>
              <a:rPr lang="ru-RU" sz="18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основой каганата было специфическое соединение кочевого и оседлого хозяйства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.</a:t>
            </a:r>
            <a:endParaRPr lang="ru-RU" dirty="0" smtClean="0">
              <a:solidFill>
                <a:srgbClr val="8A4B08"/>
              </a:solidFill>
              <a:latin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44965" y="2763647"/>
            <a:ext cx="6892797" cy="3782194"/>
          </a:xfrm>
        </p:spPr>
      </p:pic>
    </p:spTree>
    <p:extLst>
      <p:ext uri="{BB962C8B-B14F-4D97-AF65-F5344CB8AC3E}">
        <p14:creationId xmlns:p14="http://schemas.microsoft.com/office/powerpoint/2010/main" xmlns="" val="926442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7255" y="979714"/>
            <a:ext cx="107415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Юсуф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Баласагуни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 был выходцем из определенной культурной зоны и политического региона, охватывающего в свое время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Отрар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 (Фараб),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Шаш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 (Ташкент),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Тараз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, Чуйскую долину,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Прииссыккулье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, Фергану,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Кашгари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. В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культурноязыковом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 отношении он - общий предок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тюркоязычных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 народов, в географическом - близок к казахам и киргизам, конкретно - к тюркскому племени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чигилей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.</a:t>
            </a:r>
          </a:p>
          <a:p>
            <a:pPr indent="449580" algn="just">
              <a:spcAft>
                <a:spcPts val="0"/>
              </a:spcAft>
            </a:pPr>
            <a:endParaRPr lang="ru-RU" b="0" i="0" dirty="0">
              <a:solidFill>
                <a:srgbClr val="8A4B08"/>
              </a:solidFill>
              <a:effectLst/>
              <a:latin typeface="Arial" panose="020B0604020202020204" pitchFamily="34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Образование Юсуф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Баласагуни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 получил в признанных культурных центрах того времени - Фарабе, Кашгаре, Бухаре. В совершенстве владея арабским и персидским языками, он проработал философские и научные сочинения по различным отраслям знания. Светские люди того времени отличались многосторонностью интересов, увлекаясь наряду с философией и наукой, поэзией и политикой, игрой в шахматы. Широко образованный, умудренный жизненным опытом, он прибыл в Кашгар и здесь в течение восемнадцати месяцев напряженной работы написал большое поэтическое произведение. По сведениям турецкого философа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Р.Р.Арата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, автору к моменту завершения поэмы было около 54 лет. Если верить этому, то Юсуф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Баласагуни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 родился в 1015-1016 гг. По мнению другого исследователя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тюркоязычной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 поэзии А.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Дильачара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 дата его рождения определяется 1018 г. Свое знаменитое произведение он посвятил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Табгач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-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Богра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-Кара-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Хакан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-Али Хасану из династии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Караханидов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, за что поэту было пожаловано звание </a:t>
            </a:r>
            <a:r>
              <a:rPr lang="ru-RU" dirty="0" err="1">
                <a:solidFill>
                  <a:srgbClr val="333399"/>
                </a:solidFill>
                <a:latin typeface="Times New Roman" panose="02020603050405020304" pitchFamily="18" charset="0"/>
              </a:rPr>
              <a:t>хасс-хаджиб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</a:rPr>
              <a:t> -"министра двора" или "главного камергера".</a:t>
            </a:r>
            <a:endParaRPr lang="ru-RU" b="0" i="0" dirty="0">
              <a:solidFill>
                <a:srgbClr val="8A4B08"/>
              </a:solidFill>
              <a:effectLst/>
              <a:latin typeface="Arial" panose="020B0604020202020204" pitchFamily="34" charset="0"/>
            </a:endParaRPr>
          </a:p>
          <a:p>
            <a:pPr indent="449580" algn="just">
              <a:spcAft>
                <a:spcPts val="0"/>
              </a:spcAft>
            </a:pPr>
            <a:endParaRPr lang="ru-RU" b="0" i="0" dirty="0">
              <a:solidFill>
                <a:srgbClr val="8A4B08"/>
              </a:solidFill>
              <a:effectLst/>
              <a:latin typeface="Arial" panose="020B0604020202020204" pitchFamily="34" charset="0"/>
            </a:endParaRPr>
          </a:p>
          <a:p>
            <a:pPr indent="449580" algn="just">
              <a:spcAft>
                <a:spcPts val="0"/>
              </a:spcAft>
            </a:pPr>
            <a:endParaRPr lang="ru-RU" b="0" i="0" dirty="0">
              <a:solidFill>
                <a:srgbClr val="8A4B08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1005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1235" y="1071154"/>
            <a:ext cx="92746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 великой книге Ж. </a:t>
            </a:r>
            <a:r>
              <a:rPr lang="ru-RU" sz="2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Баласагына</a:t>
            </a:r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четко видны следующие четыре принципа:</a:t>
            </a:r>
            <a:b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</a:br>
            <a:endParaRPr lang="ru-RU" sz="2800" b="0" i="0" dirty="0">
              <a:solidFill>
                <a:srgbClr val="555555"/>
              </a:solidFill>
              <a:effectLst/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800" b="1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Адилдик</a:t>
            </a:r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 — справедливость, честность;</a:t>
            </a:r>
            <a:b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</a:br>
            <a:endParaRPr lang="ru-RU" sz="2800" b="0" i="0" dirty="0">
              <a:solidFill>
                <a:srgbClr val="555555"/>
              </a:solidFill>
              <a:effectLst/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800" b="1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Даулет</a:t>
            </a:r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 — достояние, богатство, государство;</a:t>
            </a:r>
            <a:b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</a:br>
            <a:endParaRPr lang="ru-RU" sz="2800" b="0" i="0" dirty="0">
              <a:solidFill>
                <a:srgbClr val="555555"/>
              </a:solidFill>
              <a:effectLst/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800" b="1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Акыл</a:t>
            </a:r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 — ум, разум;</a:t>
            </a:r>
            <a:b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</a:br>
            <a:endParaRPr lang="ru-RU" sz="2800" b="0" i="0" dirty="0">
              <a:solidFill>
                <a:srgbClr val="555555"/>
              </a:solidFill>
              <a:effectLst/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800" b="1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Канаат</a:t>
            </a:r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 — удовлетворение, довольствование малым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6477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1783" y="1848624"/>
            <a:ext cx="98755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По мнению </a:t>
            </a:r>
            <a:r>
              <a:rPr lang="ru-RU" sz="20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Ж. </a:t>
            </a:r>
            <a:r>
              <a:rPr lang="ru-RU" sz="2000" b="1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Баласагына</a:t>
            </a:r>
            <a:r>
              <a:rPr lang="ru-RU" sz="20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справедливость должна основываться на твердых правильных законах, которые олицетворяет правитель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Кънтогду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. Причем имя главного героя сочинения дано в тюркской традиции с использованием названия небесного тела. Например,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Кънтогду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состоит из двух слов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Кън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 — Солнце,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Тогды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или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Тууду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Кън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туу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что означает «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Солнцерожденный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». Эти же суждения можно высказать и относительно другого героя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везира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 — министра (премьер-министра) —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Айтолду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. Слово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Айтолду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состоит из двух частей: Ай — луна,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толду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 — полный. Вместе означает «Полнолунный». Сравните с современными красивыми 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кыргызскими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именами: женским «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Толгонай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», мужским «</a:t>
            </a:r>
            <a:r>
              <a:rPr lang="ru-RU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Кънтуу</a:t>
            </a:r>
            <a:r>
              <a:rPr lang="ru-RU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». Эта преемственная связь времен обнаруживается не только в именах, но и в ритуальных элементах средневековой традиции — восхвалении Всевышнего, что было присуще закрытому обществу, где господствовала одна, единственная идеология, в духе того, что «над сущим господь вознесен величаво, ему подобает великая слава».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254103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5452" y="2560320"/>
            <a:ext cx="10842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Не будь беспечным, твори добро.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Оставь по себе доброе имя!.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882505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1686" y="365125"/>
            <a:ext cx="10515600" cy="1325563"/>
          </a:xfrm>
        </p:spPr>
        <p:txBody>
          <a:bodyPr/>
          <a:lstStyle/>
          <a:p>
            <a:r>
              <a:rPr lang="ru-RU" dirty="0"/>
              <a:t>Памятник </a:t>
            </a:r>
            <a:r>
              <a:rPr lang="ru-RU" dirty="0" err="1"/>
              <a:t>Жусупа</a:t>
            </a:r>
            <a:r>
              <a:rPr lang="ru-RU" dirty="0"/>
              <a:t> </a:t>
            </a:r>
            <a:r>
              <a:rPr lang="ru-RU" dirty="0" err="1"/>
              <a:t>Баласагуни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1525" y="1438835"/>
            <a:ext cx="9107885" cy="4455586"/>
          </a:xfrm>
        </p:spPr>
      </p:pic>
    </p:spTree>
    <p:extLst>
      <p:ext uri="{BB962C8B-B14F-4D97-AF65-F5344CB8AC3E}">
        <p14:creationId xmlns:p14="http://schemas.microsoft.com/office/powerpoint/2010/main" xmlns="" val="40786257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103</Words>
  <Application>Microsoft Office PowerPoint</Application>
  <PresentationFormat>Произвольный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Баласагун был одним из самых больших городов, крупным торгово-ремесленным центром государства Караханидов.  Оно представляло собой в этногенетическом плане объединение ряда тюркских племен, возвысившихся в   начале Х в., и просуществовало в течение трех веков.   Социально-экономической основой каганата было специфическое соединение кочевого и оседлого хозяйства.</vt:lpstr>
      <vt:lpstr>Слайд 5</vt:lpstr>
      <vt:lpstr>Слайд 6</vt:lpstr>
      <vt:lpstr>Слайд 7</vt:lpstr>
      <vt:lpstr>Слайд 8</vt:lpstr>
      <vt:lpstr>Памятник Жусупа Баласагуни</vt:lpstr>
      <vt:lpstr>Цитаты Жусупа Баласагуни</vt:lpstr>
      <vt:lpstr>Слайд 11</vt:lpstr>
      <vt:lpstr>Слайд 12</vt:lpstr>
      <vt:lpstr>Спасибо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ЖУСУП БАЛАСАГУНИ</dc:title>
  <dc:creator>DAUKEN</dc:creator>
  <cp:lastModifiedBy>Дом</cp:lastModifiedBy>
  <cp:revision>10</cp:revision>
  <dcterms:created xsi:type="dcterms:W3CDTF">2020-10-29T14:15:29Z</dcterms:created>
  <dcterms:modified xsi:type="dcterms:W3CDTF">2020-10-29T14:02:13Z</dcterms:modified>
</cp:coreProperties>
</file>