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19"/>
  </p:notesMasterIdLst>
  <p:sldIdLst>
    <p:sldId id="27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4880A0-1C35-4A97-8794-D1987F68AEDF}">
  <a:tblStyle styleId="{644880A0-1C35-4A97-8794-D1987F68AE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886" autoAdjust="0"/>
  </p:normalViewPr>
  <p:slideViewPr>
    <p:cSldViewPr snapToGrid="0">
      <p:cViewPr varScale="1">
        <p:scale>
          <a:sx n="67" d="100"/>
          <a:sy n="67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2398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02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8" y="0"/>
            <a:ext cx="1587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02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46C0A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6F424A-0D0E-4AB3-894B-DB79E88F1C97}"/>
              </a:ext>
            </a:extLst>
          </p:cNvPr>
          <p:cNvSpPr/>
          <p:nvPr/>
        </p:nvSpPr>
        <p:spPr>
          <a:xfrm>
            <a:off x="2351314" y="0"/>
            <a:ext cx="6792686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«ОҚУҒА ҚҰШТАР МЕКТЕП»</a:t>
            </a: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Павлодар, 2020 ж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DCD4DC-8911-4DC8-BCB1-48EDD88C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5" t="22207" r="56719" b="13038"/>
          <a:stretch/>
        </p:blipFill>
        <p:spPr>
          <a:xfrm>
            <a:off x="-1" y="0"/>
            <a:ext cx="2914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6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12"/>
          <p:cNvSpPr txBox="1"/>
          <p:nvPr/>
        </p:nvSpPr>
        <p:spPr>
          <a:xfrm>
            <a:off x="428625" y="71563"/>
            <a:ext cx="8243887" cy="15027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558ED5"/>
              </a:buClr>
              <a:buSzPts val="4000"/>
            </a:pP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ІІІ. «Мектеп-кітапханалар» мәдениет мекемелерімен  өзара әрекеттестік және әлеуметтік қызметтестік жолдары: мектеп кітапханасы мен мәдени-тәрбие ұйымдарымен, қосымша білім беру мекемелерімен, мәдениет мекемелерімен, орталықтармен бірлескен жұмысты ұйымдастыру </a:t>
            </a:r>
            <a:endParaRPr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981719"/>
              </p:ext>
            </p:extLst>
          </p:nvPr>
        </p:nvGraphicFramePr>
        <p:xfrm>
          <a:off x="504908" y="1677726"/>
          <a:ext cx="8264906" cy="4284262"/>
        </p:xfrm>
        <a:graphic>
          <a:graphicData uri="http://schemas.openxmlformats.org/drawingml/2006/table">
            <a:tbl>
              <a:tblPr>
                <a:noFill/>
                <a:tableStyleId>{644880A0-1C35-4A97-8794-D1987F68AEDF}</a:tableStyleId>
              </a:tblPr>
              <a:tblGrid>
                <a:gridCol w="611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0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Іс-шаралар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sym typeface="Calibri"/>
                        </a:rPr>
                        <a:t>Мерзімдері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Жауаптылар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Қаржыландыру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5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«Павлодар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балалар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ғ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оқиды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жобасы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5715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318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Мәдениет, тілдерді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дамыту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және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архив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ісі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басқармасы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өткізу орны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:  С.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Торайғыров атындағы облыстық кітапхана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«Отбасының ғажайып жылуы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жобасы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571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3180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Мәдениет, тілдерді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дамыту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және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архив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ісі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басқармасы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өткізу орны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:  С.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Торайғыров атындағы облыстық кітапхана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23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оқу арқылы өз болашағыңды жаса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жобасы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5336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034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Ақтоғай ауданы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әкімдігі (Ақтоғай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ауданының орталықтандырылған кітапхана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жүйесі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«Сен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қалай оқисың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?»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әдеби эстафета-науқаны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52730"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6060"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Аққулы ауданының әкімдігі (Аққулы ауданының орталықтандырылған кітапхана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жүйесі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26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80531"/>
              </p:ext>
            </p:extLst>
          </p:nvPr>
        </p:nvGraphicFramePr>
        <p:xfrm>
          <a:off x="457200" y="286248"/>
          <a:ext cx="8264906" cy="5565913"/>
        </p:xfrm>
        <a:graphic>
          <a:graphicData uri="http://schemas.openxmlformats.org/drawingml/2006/table">
            <a:tbl>
              <a:tblPr>
                <a:noFill/>
                <a:tableStyleId>{644880A0-1C35-4A97-8794-D1987F68AEDF}</a:tableStyleId>
              </a:tblPr>
              <a:tblGrid>
                <a:gridCol w="611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0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Іс-шаралар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sym typeface="Calibri"/>
                        </a:rPr>
                        <a:t>Мерзімдері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Жауаптылар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Қаржыландыру</a:t>
                      </a:r>
                      <a:r>
                        <a:rPr lang="ru-RU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14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«Оқы, талқыла, суретте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жобасы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6225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Баянауыл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әкімдігі 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Баянауыл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ауданының орталықтандырылған кітапхана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24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«Үлкен</a:t>
                      </a:r>
                      <a:r>
                        <a:rPr lang="ru-RU" sz="1400" b="0" i="0" u="none" strike="noStrike" cap="none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Балалар</a:t>
                      </a:r>
                      <a:r>
                        <a:rPr lang="ru-RU" sz="14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Оқуы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» жобасы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571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2021-2023 </a:t>
                      </a:r>
                      <a:r>
                        <a:rPr lang="ru-RU" sz="1400" i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жж</a:t>
                      </a:r>
                      <a:r>
                        <a:rPr lang="ru-RU" sz="1400" i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Железин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ауданы</a:t>
                      </a: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әкімдігі </a:t>
                      </a: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(Железин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ауданының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орталықтандырылған кітапхана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20675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26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Ертіс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Жаманбалинов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шығармаларын оқиды» оқырмандар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конкурсы</a:t>
                      </a: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indent="0" algn="ctr" defTabSz="9144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2021жыл</a:t>
                      </a:r>
                    </a:p>
                    <a:p>
                      <a:pPr marR="228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7874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Ертіс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әкімдігі 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Ертіс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ауданының орталықтандырылған кітапхана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4381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14300" marR="7874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04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Білгенге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маржан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когнитивті-ақпараттық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циклдік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іс-шарасы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indent="0" algn="ctr" defTabSz="914400" rtl="0" eaLnBrk="1" fontAlgn="auto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2021жыл</a:t>
                      </a:r>
                    </a:p>
                    <a:p>
                      <a:pPr marR="50165" algn="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6060"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әкімдігі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(Май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ауданының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орталықтандырылған кітапхана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5280" marR="0" indent="0" algn="l" defTabSz="914400" rtl="0" eaLnBrk="1" fontAlgn="auto" latinLnBrk="0" hangingPunct="1">
                        <a:lnSpc>
                          <a:spcPts val="14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3528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21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indent="0" algn="l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356995" algn="l"/>
                          <a:tab pos="2018665" algn="l"/>
                          <a:tab pos="2498725" algn="l"/>
                        </a:tabLst>
                        <a:defRPr/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«Мерейтойлық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оқиғалар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балаларға арналған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әдеби науқан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indent="0" algn="ctr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2021жыл</a:t>
                      </a:r>
                    </a:p>
                    <a:p>
                      <a:pPr marR="6032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Тереңкөл ауданы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әкімдігі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(Тереңкөл ауданының  орталықтандырылған кітапхана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08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21498"/>
              </p:ext>
            </p:extLst>
          </p:nvPr>
        </p:nvGraphicFramePr>
        <p:xfrm>
          <a:off x="425395" y="17988"/>
          <a:ext cx="8264906" cy="6357991"/>
        </p:xfrm>
        <a:graphic>
          <a:graphicData uri="http://schemas.openxmlformats.org/drawingml/2006/table">
            <a:tbl>
              <a:tblPr>
                <a:noFill/>
                <a:tableStyleId>{644880A0-1C35-4A97-8794-D1987F68AEDF}</a:tableStyleId>
              </a:tblPr>
              <a:tblGrid>
                <a:gridCol w="611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7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Іс-шаралар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sym typeface="Calibri"/>
                        </a:rPr>
                        <a:t>Мерзімдері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Жауаптылар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Қаржыландыру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52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3.10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«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Кітап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оқу— беделді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сәнді, қызықты» жобасы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6225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әкімдігі </a:t>
                      </a:r>
                      <a:r>
                        <a:rPr lang="ru-RU" sz="12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2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Успен</a:t>
                      </a:r>
                      <a:r>
                        <a:rPr lang="ru-RU" sz="12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ауданының орталықтандырылған кітапхана</a:t>
                      </a:r>
                      <a:r>
                        <a:rPr lang="ru-RU" sz="12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79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3.11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Балалар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поэзиясының серпантині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(бұралаң жолы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)»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жобасы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571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200" i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Шарбақты ауданы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әкімдігі (Шарбақты ауданының </a:t>
                      </a:r>
                      <a:r>
                        <a:rPr lang="ru-RU" sz="12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орталықтандырылған кітапхана</a:t>
                      </a:r>
                      <a:r>
                        <a:rPr lang="ru-RU" sz="12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20675" marR="0" indent="0" algn="l" defTabSz="914400" rtl="0" eaLnBrk="1" fontAlgn="auto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20675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92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3.12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Науқан:«Кітапхана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жазы-2021</a:t>
                      </a:r>
                      <a:r>
                        <a:rPr lang="ru-RU" sz="1200" spc="275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spc="275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хит-парады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indent="0" algn="ctr" defTabSz="9144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2021жыл</a:t>
                      </a:r>
                    </a:p>
                    <a:p>
                      <a:pPr marR="228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7874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Павлодар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әкімдігі </a:t>
                      </a:r>
                      <a:r>
                        <a:rPr lang="ru-RU" sz="1200" spc="-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(Павлодар</a:t>
                      </a:r>
                      <a:r>
                        <a:rPr lang="ru-RU" sz="1200" spc="-5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ауданының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орталықтандырылған кітапхана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жүйесі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4381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78740" indent="0" algn="ctr" defTabSz="9144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14300" marR="7874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62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3.13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Кітап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оқитын балалар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-ұлтымыздың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болашағы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жобасы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indent="0" algn="ctr" defTabSz="914400" rtl="0" eaLnBrk="1" fontAlgn="auto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2021жыл</a:t>
                      </a:r>
                    </a:p>
                    <a:p>
                      <a:pPr marR="50165" algn="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6060" algn="ctr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Ақсу ауданы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әкімдігі (Ақсу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ауданының орталықтандырылған кітапхана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4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35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3.14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indent="0" algn="l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356995" algn="l"/>
                          <a:tab pos="2018665" algn="l"/>
                          <a:tab pos="2498725" algn="l"/>
                        </a:tabLst>
                        <a:defRPr/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«Оқитын отбасы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отбасылық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марафоны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indent="0" algn="ctr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2021жыл</a:t>
                      </a:r>
                    </a:p>
                    <a:p>
                      <a:pPr marR="6032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Павлодар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қаласы әкімдігі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(Павлодар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қаласының орталықтандырылған кітапхана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99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93650"/>
              </p:ext>
            </p:extLst>
          </p:nvPr>
        </p:nvGraphicFramePr>
        <p:xfrm>
          <a:off x="535057" y="257174"/>
          <a:ext cx="8264906" cy="4628877"/>
        </p:xfrm>
        <a:graphic>
          <a:graphicData uri="http://schemas.openxmlformats.org/drawingml/2006/table">
            <a:tbl>
              <a:tblPr>
                <a:noFill/>
                <a:tableStyleId>{644880A0-1C35-4A97-8794-D1987F68AEDF}</a:tableStyleId>
              </a:tblPr>
              <a:tblGrid>
                <a:gridCol w="611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3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71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6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6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Іс-шаралар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sz="16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sym typeface="Calibri"/>
                        </a:rPr>
                        <a:t>Мерзімдері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6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Жауаптылар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6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Қаржыландыру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93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3.15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«Қала Мақатаев шығармаларын</a:t>
                      </a:r>
                      <a:r>
                        <a:rPr lang="ru-RU" sz="1400" b="0" i="0" u="none" strike="noStrike" cap="none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оқиды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» әдеби науқаны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6225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Екібастұз қаласы әкімдігі </a:t>
                      </a:r>
                      <a:r>
                        <a:rPr lang="ru-RU" sz="1400" spc="-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(Екібастұз</a:t>
                      </a:r>
                      <a:r>
                        <a:rPr lang="ru-RU" sz="1400" spc="-5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қаласының орталықтандырылған кітапхана</a:t>
                      </a:r>
                      <a:r>
                        <a:rPr lang="ru-RU" sz="1400" spc="-5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5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жүйесі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8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3.16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Кітаппен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бірге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әлемді ашамыз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кітапханадағы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қарым-қатынас күні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демалысы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күндері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Жыл</a:t>
                      </a: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сайын</a:t>
                      </a: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демалыс</a:t>
                      </a: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кезінде</a:t>
                      </a:r>
                      <a:endParaRPr lang="ru-RU" sz="1400" b="0" i="0" u="none" strike="noStrike" cap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20675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8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3.17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Демалыс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кітапханамен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бірге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жазғы оқуларын ұйымдастыру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Жыл</a:t>
                      </a: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сайын</a:t>
                      </a: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жазғы демалыс</a:t>
                      </a: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кезінде</a:t>
                      </a:r>
                      <a:endParaRPr lang="ru-RU" sz="1400" b="0" i="0" u="none" strike="noStrike" cap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  <a:sym typeface="Arial"/>
                      </a:endParaRPr>
                    </a:p>
                    <a:p>
                      <a:pPr marR="228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3345" marR="60325" indent="-10795" algn="ctr">
                        <a:lnSpc>
                          <a:spcPct val="103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381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14300" marR="7874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41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3.18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«Үздік отбасылық оқырман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формуляры»,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оқитын отбасы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ғасыр</a:t>
                      </a:r>
                      <a:r>
                        <a:rPr lang="ru-RU" sz="1400" spc="285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spc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ү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лгісі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конкурстары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indent="0" algn="ctr" defTabSz="914400" rtl="0" eaLnBrk="1" fontAlgn="auto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– 2023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жж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мектептер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313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3.19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indent="0" algn="l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356995" algn="l"/>
                          <a:tab pos="2018665" algn="l"/>
                          <a:tab pos="2498725" algn="l"/>
                        </a:tabLst>
                        <a:defRPr/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«Ең үздік оқырман» банкін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қалыптастыру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indent="0" algn="ctr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– 2023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жж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мектептердің кітапханашылары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608513"/>
            <a:ext cx="55054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866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12"/>
          <p:cNvSpPr txBox="1"/>
          <p:nvPr/>
        </p:nvSpPr>
        <p:spPr>
          <a:xfrm>
            <a:off x="628650" y="214685"/>
            <a:ext cx="8243887" cy="1001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4000"/>
              <a:buFont typeface="Calibri"/>
              <a:buNone/>
            </a:pP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І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V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Мектепте жайлы кітапхана кеңістігін қалыптастыру</a:t>
            </a:r>
            <a:endParaRPr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80105"/>
              </p:ext>
            </p:extLst>
          </p:nvPr>
        </p:nvGraphicFramePr>
        <p:xfrm>
          <a:off x="428625" y="1387212"/>
          <a:ext cx="8362949" cy="3586509"/>
        </p:xfrm>
        <a:graphic>
          <a:graphicData uri="http://schemas.openxmlformats.org/drawingml/2006/table">
            <a:tbl>
              <a:tblPr>
                <a:noFill/>
                <a:tableStyleId>{644880A0-1C35-4A97-8794-D1987F68AEDF}</a:tableStyleId>
              </a:tblPr>
              <a:tblGrid>
                <a:gridCol w="61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19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6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6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Іс-шаралар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sz="16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sym typeface="Calibri"/>
                        </a:rPr>
                        <a:t>Мерзімдері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6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Жауаптылар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6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Қаржыландыру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кітапханаларын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цифрландыру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6225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– 2023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жж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басқармасы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аудандық және қалалық 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бөлімдері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25,5 млн.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теңге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2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кітапханаларының материалдық-техникалық базасын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нығайту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6225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– 2023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жж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басқармасы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аудандық және қалалық 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бөлімдері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20675" marR="0" indent="0" algn="l" defTabSz="914400" rtl="0" eaLnBrk="1" fontAlgn="auto" latinLnBrk="0" hangingPunct="1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132,6 млн. </a:t>
                      </a:r>
                      <a:r>
                        <a:rPr lang="ru-RU" sz="14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теңге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70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кітапханаларының көркем әдебиет</a:t>
                      </a:r>
                      <a:r>
                        <a:rPr lang="ru-RU" sz="14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қорын толықтыру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6225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– 2023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жж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8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басқармасы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аудандық және қалалық білім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бөлімдері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3345" marR="60325" indent="-10795" algn="ctr">
                        <a:lnSpc>
                          <a:spcPct val="103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381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78740" indent="0" algn="ctr" defTabSz="9144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140,4 млн.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теңге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14300" marR="7874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774353"/>
            <a:ext cx="5505449" cy="194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0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12"/>
          <p:cNvSpPr txBox="1"/>
          <p:nvPr/>
        </p:nvSpPr>
        <p:spPr>
          <a:xfrm>
            <a:off x="758046" y="214686"/>
            <a:ext cx="8243887" cy="7946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4000"/>
              <a:buFont typeface="Calibri"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V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. Кадрлармен жұмыс істеу</a:t>
            </a:r>
            <a:endParaRPr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53384"/>
              </p:ext>
            </p:extLst>
          </p:nvPr>
        </p:nvGraphicFramePr>
        <p:xfrm>
          <a:off x="628650" y="1086928"/>
          <a:ext cx="8273810" cy="5237672"/>
        </p:xfrm>
        <a:graphic>
          <a:graphicData uri="http://schemas.openxmlformats.org/drawingml/2006/table">
            <a:tbl>
              <a:tblPr>
                <a:noFill/>
                <a:tableStyleId>{644880A0-1C35-4A97-8794-D1987F68AEDF}</a:tableStyleId>
              </a:tblPr>
              <a:tblGrid>
                <a:gridCol w="61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39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Іс-шаралар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sym typeface="Calibri"/>
                        </a:rPr>
                        <a:t>Мерзімдері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Жауаптылар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Қаржыландыру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29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Оқыту семинарлары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</a:t>
                      </a:r>
                      <a:r>
                        <a:rPr lang="ru-RU" sz="12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вебинарлары</a:t>
                      </a:r>
                      <a:r>
                        <a:rPr lang="ru-RU" sz="12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серияларын</a:t>
                      </a:r>
                      <a:r>
                        <a:rPr lang="ru-RU" sz="12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өткізу арқылы білім</a:t>
                      </a:r>
                      <a:r>
                        <a:rPr lang="ru-RU" sz="12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беру </a:t>
                      </a:r>
                      <a:r>
                        <a:rPr lang="ru-RU" sz="1200" b="0" i="0" u="none" strike="noStrike" cap="none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ұйымдары мұғалімдері </a:t>
                      </a:r>
                      <a:r>
                        <a:rPr lang="ru-RU" sz="1200" b="0" i="0" u="none" strike="noStrike" cap="none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мен </a:t>
                      </a:r>
                      <a:r>
                        <a:rPr lang="ru-RU" sz="1200" b="0" i="0" u="none" strike="noStrike" cap="none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кітапханашыларының оқу құзыреттіліктері деңгейін арттыру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6225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2021- 2023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жылдар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қалалық және аудандық 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бөлімдерінің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әдістемелік қызметтері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00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Оқу сауаттылығы деңгейін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арттыру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мақсатымен ата-аналар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үшін семинарлар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кеңестер ұйымдастыру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571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сайын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қалалық және аудандық 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бөлімдерінің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әдістемелік қызметтері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20675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12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кітапханасындағы жаңа кітаптар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ақпараттық мұғалімдер онлайн-лездемесі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indent="0" algn="ctr" defTabSz="9144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жылғы сәуір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8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қалалық және аудандық 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бөлімдерінің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әдістемелік қызметтері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14300" marR="7874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472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«Жаңалықтар» қазақ тілі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орыс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тілі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ағылшын тілі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мұғалімдерінің шеберлік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сағаттары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indent="0" algn="ctr" defTabSz="914400" rtl="0" eaLnBrk="1" fontAlgn="auto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жылғы желтоқсан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50165" algn="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indent="0" algn="ctr" defTabSz="914400" rtl="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қалалық және аудандық 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бөлімдерінің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әдістемелік қызметтері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204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indent="0" algn="l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356995" algn="l"/>
                          <a:tab pos="2018665" algn="l"/>
                          <a:tab pos="2498725" algn="l"/>
                        </a:tabLst>
                        <a:defRPr/>
                      </a:pP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Гуманитарлық 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цикл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пәндері және кітапханашыларға арналған 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Жаңартылған білім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 беру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мазмұны жағдайында мектеп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кітапханаларын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трансформациялау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форумы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indent="0" algn="ctr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жылғы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ақпан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6032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indent="0" algn="ctr" defTabSz="914400" rtl="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қалалық және аудандық 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бөлімдерінің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әдістемелік қызметтері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мектептердің кітапханашылары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08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12"/>
          <p:cNvSpPr txBox="1"/>
          <p:nvPr/>
        </p:nvSpPr>
        <p:spPr>
          <a:xfrm>
            <a:off x="586596" y="214686"/>
            <a:ext cx="8289985" cy="7946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4000"/>
              <a:buFont typeface="Calibri"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V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І. </a:t>
            </a:r>
            <a:r>
              <a:rPr lang="kk-KZ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БАҚ және әлеуметтік желілерде оқуды насихаттану</a:t>
            </a:r>
            <a:endParaRPr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83525"/>
              </p:ext>
            </p:extLst>
          </p:nvPr>
        </p:nvGraphicFramePr>
        <p:xfrm>
          <a:off x="607084" y="1086931"/>
          <a:ext cx="8273810" cy="5635610"/>
        </p:xfrm>
        <a:graphic>
          <a:graphicData uri="http://schemas.openxmlformats.org/drawingml/2006/table">
            <a:tbl>
              <a:tblPr>
                <a:noFill/>
                <a:tableStyleId>{644880A0-1C35-4A97-8794-D1987F68AEDF}</a:tableStyleId>
              </a:tblPr>
              <a:tblGrid>
                <a:gridCol w="64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8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0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86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Іс-шаралар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sym typeface="Calibri"/>
                        </a:rPr>
                        <a:t>Мерзімдері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Жауаптылар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Қаржыландыру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0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Инстаграм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,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фейсбукте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«Оқу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зиянды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емес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оқымаған- зиянды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!»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тұрақты айдарын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жүргізу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6225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2021- 2023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жылдар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indent="0" algn="ctr" defTabSz="914400" rtl="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 Катаев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тындағы оқушылар сарайы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50825" marR="22542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7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Мектеп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сайтында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және әлеуметтік желілерде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отбасылық оқу пайдасы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туралы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роликтерді</a:t>
                      </a:r>
                      <a:r>
                        <a:rPr lang="ru-RU" sz="12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әзірлеу және орналастыру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571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2021- 2023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жылдар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indent="0" algn="ctr" defTabSz="914400" rtl="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 Катаев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тындағы оқушылар сарайы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20675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7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«Әрқашан жанымыздан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табылсын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кітаптарды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оқу рөлі туралы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инфографика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плакаттарды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дайындау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және мектеп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сайты мен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әлеуметтік желілерде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орналастыру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indent="0" algn="ctr" defTabSz="9144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2021- 2023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жылдар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860" algn="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indent="0" algn="ctr" defTabSz="914400" rtl="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 Катаев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тындағы оқушылар сарайы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14300" marR="7874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70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«Оқитын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баланы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тәрбиелеу жолдары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ата-аналарға ұсынымдары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буклеттерді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дайындау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мектептің сынып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кабинеттерінде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Менің сүйікті кітабым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көрмесін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өткізу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lvl="0" indent="0" algn="ctr" defTabSz="914400" rtl="0" eaLnBrk="1" fontAlgn="auto" latinLnBrk="0" hangingPunct="1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Arial"/>
                        </a:rPr>
                        <a:t>2021- 2023 </a:t>
                      </a:r>
                      <a:r>
                        <a:rPr kumimoji="0" lang="ru-RU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Arial"/>
                        </a:rPr>
                        <a:t>жылдар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  <a:sym typeface="Arial"/>
                      </a:endParaRPr>
                    </a:p>
                    <a:p>
                      <a:pPr marR="50165" algn="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indent="0" algn="ctr" defTabSz="914400" rtl="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 Катаев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тындағы оқушылар сарайы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47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indent="0" algn="l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1356995" algn="l"/>
                          <a:tab pos="2018665" algn="l"/>
                          <a:tab pos="2498725" algn="l"/>
                        </a:tabLst>
                        <a:defRPr/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Жергілікті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және республикалық БАҚ-та «Ең көп оқитын отбасы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»,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Отбасымызбен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оқитын кітаптар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»,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«Отбасылық оқуға арналған кітаптарды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шолу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айдарларында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жарияланымдар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орналастыру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0325" indent="0" algn="ctr" defTabSz="914400" rtl="0" eaLnBrk="1" fontAlgn="auto" latinLnBrk="0" hangingPunct="1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2021- 2023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жылдар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25425" indent="0" algn="ctr" defTabSz="914400" rtl="0" eaLnBrk="1" fontAlgn="auto" latinLnBrk="0" hangingPunct="1">
                        <a:lnSpc>
                          <a:spcPts val="13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 Катаев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тындағы оқушылар сарайы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ББДИО,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30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/>
        </p:nvSpPr>
        <p:spPr>
          <a:xfrm>
            <a:off x="539749" y="158720"/>
            <a:ext cx="8243887" cy="10157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558ED5"/>
              </a:buClr>
              <a:buSzPts val="4000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1-бөлім.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Жобаның ақпараттық картасы</a:t>
            </a:r>
            <a:endParaRPr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28625" y="1785937"/>
            <a:ext cx="8229600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571500" y="47244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5949950"/>
            <a:ext cx="663575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1835150" y="6084887"/>
            <a:ext cx="1643062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Source Sans Pro"/>
              <a:buNone/>
            </a:pP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12718"/>
              </p:ext>
            </p:extLst>
          </p:nvPr>
        </p:nvGraphicFramePr>
        <p:xfrm>
          <a:off x="428625" y="1302515"/>
          <a:ext cx="8606318" cy="47823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4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783">
                <a:tc>
                  <a:txBody>
                    <a:bodyPr/>
                    <a:lstStyle/>
                    <a:p>
                      <a:pPr marL="77470">
                        <a:lnSpc>
                          <a:spcPts val="1525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7470">
                        <a:lnSpc>
                          <a:spcPts val="152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1.1.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Жобаның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атауы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0645">
                        <a:lnSpc>
                          <a:spcPts val="1535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b="1" i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Оқуға</a:t>
                      </a: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құштар</a:t>
                      </a:r>
                      <a:r>
                        <a:rPr lang="ru-RU" sz="1600" b="1" i="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</a:t>
                      </a: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360">
                <a:tc>
                  <a:txBody>
                    <a:bodyPr/>
                    <a:lstStyle/>
                    <a:p>
                      <a:pPr marL="77470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7470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1.2.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Үдеріске тартылған бөлімдер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Орта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ұйымдары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marL="80010" marR="58420" indent="-3175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үдерісінің барлық</a:t>
                      </a:r>
                      <a:r>
                        <a:rPr lang="ru-RU" sz="16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субъектілерінің өзара әрекеттестігі</a:t>
                      </a:r>
                      <a:r>
                        <a:rPr lang="ru-RU" sz="1600" spc="-14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u="sng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мұғалімдер</a:t>
                      </a:r>
                      <a:r>
                        <a:rPr lang="ru-RU" sz="1600" u="sng" spc="-145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600" u="sng" spc="-145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оқушылар</a:t>
                      </a:r>
                      <a:r>
                        <a:rPr lang="ru-RU" sz="1600" u="none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u="sng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600" u="sng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ата-аналар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777">
                <a:tc>
                  <a:txBody>
                    <a:bodyPr/>
                    <a:lstStyle/>
                    <a:p>
                      <a:pPr marL="68580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1.3.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Жобаның жетекшісі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жобаның үйлестірушісі, атқарушылар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4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басқармасы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беруді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дамытудың инновациялық орталығы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қалалық</a:t>
                      </a:r>
                      <a:r>
                        <a:rPr lang="ru-RU" sz="16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және аудандық білім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беру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бөлімдері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облыстың жалпы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беру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12">
                <a:tc>
                  <a:txBody>
                    <a:bodyPr/>
                    <a:lstStyle/>
                    <a:p>
                      <a:pPr marL="8255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255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1.4.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Жобаны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жүзеге асыру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мерзімдері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мен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кезеңдері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1915">
                        <a:lnSpc>
                          <a:spcPts val="16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255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2021 -2023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жылдар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9940">
                <a:tc>
                  <a:txBody>
                    <a:bodyPr/>
                    <a:lstStyle/>
                    <a:p>
                      <a:pPr marL="7747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747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1.5.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серіктестерінің</a:t>
                      </a:r>
                      <a:r>
                        <a:rPr lang="ru-RU" sz="1600" b="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атауы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Мектептердің қамқоршылық кеңестері.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9375" marR="464185" indent="317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Мәдени-тәрбие ұйымдары: кітапханалар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қосымша білім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ұйымдары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мәдениет үйлері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жазушылық</a:t>
                      </a:r>
                      <a:r>
                        <a:rPr lang="ru-RU" sz="16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ұйымдар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даму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орталықтары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4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/>
        </p:nvSpPr>
        <p:spPr>
          <a:xfrm>
            <a:off x="184416" y="206640"/>
            <a:ext cx="8713787" cy="960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2-бөлім.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мазмұны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571500" y="4071937"/>
            <a:ext cx="8229600" cy="232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5949950"/>
            <a:ext cx="663575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1835150" y="6084887"/>
            <a:ext cx="1643062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Source Sans Pro"/>
              <a:buNone/>
            </a:pP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87285"/>
              </p:ext>
            </p:extLst>
          </p:nvPr>
        </p:nvGraphicFramePr>
        <p:xfrm>
          <a:off x="1140902" y="4264504"/>
          <a:ext cx="7757301" cy="1586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{644880A0-1C35-4A97-8794-D1987F68AEDF}</a:tableStyleId>
              </a:tblPr>
              <a:tblGrid>
                <a:gridCol w="1776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6038">
                <a:tc>
                  <a:txBody>
                    <a:bodyPr/>
                    <a:lstStyle/>
                    <a:p>
                      <a:pPr marL="74930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930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Жобаны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бастамалау</a:t>
                      </a:r>
                      <a:endParaRPr lang="ru-RU" sz="2000" baseline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930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негіздемелері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01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Мемлекет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басшысы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Қасым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Жомарт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Кемелұлы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8001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ru-RU" sz="2000" b="1" baseline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01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Тоқаевтың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 </a:t>
                      </a:r>
                      <a:r>
                        <a:rPr lang="ru-RU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жылғы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21 </a:t>
                      </a:r>
                      <a:r>
                        <a:rPr lang="ru-RU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қазандағы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Ұлттық</a:t>
                      </a:r>
                      <a:endParaRPr lang="ru-RU" sz="2000" baseline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01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01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қоғамдық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сенім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кеңесінің</a:t>
                      </a:r>
                      <a:r>
                        <a:rPr lang="ru-RU" sz="20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отырысындағы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01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010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тапсырмасы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3" name="Picture 1" descr="C:\Users\Дом\Desktop\5994a290017cd3aacbab644276692743da17b4f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70" y="1612425"/>
            <a:ext cx="3996705" cy="245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738587" y="375605"/>
            <a:ext cx="7543000" cy="10162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9375" algn="ctr">
              <a:spcBef>
                <a:spcPts val="4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2.2.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Өзектілігі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395287" y="1844675"/>
            <a:ext cx="8229600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5949950"/>
            <a:ext cx="663575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873" y="1602223"/>
            <a:ext cx="70805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5D5D5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Жаһандану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сандық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технологиялардың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қарқынды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дамуы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дәуірінде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қазіргі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заманғы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адам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ақпараттың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орасан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зор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ағымымен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үлкен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көлемді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деректер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бетпе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-бет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кездеседі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Ақпараттық ортада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тиімді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 жайлы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өмір сүру үшін оқу сауаттылығының қалыптасқан дағдылары қажет.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Ә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лемдік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мәнмәтінде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сауаттылығы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қоғамдағы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дайындықтың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өлшемшарттарының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қарастырылады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метапәндік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дағдылардың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дет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31" y="4543273"/>
            <a:ext cx="3422931" cy="20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/>
        </p:nvSpPr>
        <p:spPr>
          <a:xfrm>
            <a:off x="395287" y="404601"/>
            <a:ext cx="8229600" cy="1181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4000"/>
              <a:buFont typeface="Calibri"/>
              <a:buNone/>
            </a:pPr>
            <a:r>
              <a:rPr lang="kk-KZ" sz="3200" b="1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Жобаның мақсаты мен міндеттері</a:t>
            </a:r>
            <a:endParaRPr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395287" y="2349501"/>
            <a:ext cx="8229600" cy="74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5949950"/>
            <a:ext cx="663575" cy="720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35874"/>
              </p:ext>
            </p:extLst>
          </p:nvPr>
        </p:nvGraphicFramePr>
        <p:xfrm>
          <a:off x="547841" y="1893536"/>
          <a:ext cx="8085137" cy="12704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85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0449">
                <a:tc>
                  <a:txBody>
                    <a:bodyPr/>
                    <a:lstStyle/>
                    <a:p>
                      <a:pPr marL="79375" algn="just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rgbClr val="46464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93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</a:t>
                      </a:r>
                      <a:r>
                        <a:rPr lang="ru-RU" sz="2400" b="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2400" b="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мен </a:t>
                      </a:r>
                      <a:r>
                        <a:rPr lang="ru-RU" sz="2400" b="0" baseline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жастардың мәдени және оқу құзыреттіліктерін дамыту</a:t>
                      </a:r>
                      <a:endParaRPr lang="ru-RU" sz="2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47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7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7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7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27465" y="3289442"/>
            <a:ext cx="5881944" cy="2725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420"/>
              </a:lnSpc>
              <a:buFont typeface="Symbol"/>
              <a:buChar char="-"/>
              <a:tabLst>
                <a:tab pos="222250" algn="l"/>
              </a:tabLst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Оқуға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құштар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мектеп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жобасына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қатысу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арқылы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балалар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жасөспірімдердің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мәдениетін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дамыту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сақтау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;</a:t>
            </a:r>
          </a:p>
          <a:p>
            <a:pPr marL="342900" lvl="0" indent="-342900" algn="just">
              <a:lnSpc>
                <a:spcPts val="1595"/>
              </a:lnSpc>
              <a:buFont typeface="Symbol"/>
              <a:buChar char="-"/>
              <a:tabLst>
                <a:tab pos="178435" algn="l"/>
              </a:tabLst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отбасымен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кітап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оқуды насихаттау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342900" marR="62865" lvl="0" indent="-342900" algn="just">
              <a:lnSpc>
                <a:spcPct val="97000"/>
              </a:lnSpc>
              <a:buFont typeface="Symbol"/>
              <a:buChar char="-"/>
              <a:tabLst>
                <a:tab pos="255905" algn="l"/>
              </a:tabLst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нетворкинг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дағдыларын алу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үшін мектепте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көпфункционалды жайлы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кітапхана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кеңістігін құру;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marR="62865" lvl="0" indent="-342900" algn="just">
              <a:lnSpc>
                <a:spcPct val="97000"/>
              </a:lnSpc>
              <a:buFont typeface="Symbol"/>
              <a:buChar char="-"/>
              <a:tabLst>
                <a:tab pos="255905" algn="l"/>
              </a:tabLst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мектеп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кітапханаларының материалдық-техникалық базасын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дамыту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342900" marR="64770" lvl="0" indent="-342900" algn="just">
              <a:lnSpc>
                <a:spcPct val="98000"/>
              </a:lnSpc>
              <a:buFont typeface="Symbol"/>
              <a:buChar char="-"/>
              <a:tabLst>
                <a:tab pos="189865" algn="l"/>
              </a:tabLst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кітапханалық технологиялық үдерістерді автоматтандыру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342900" marR="64770" lvl="0" indent="-342900" algn="just">
              <a:lnSpc>
                <a:spcPct val="98000"/>
              </a:lnSpc>
              <a:buFont typeface="Symbol"/>
              <a:buChar char="-"/>
              <a:tabLst>
                <a:tab pos="189865" algn="l"/>
              </a:tabLst>
            </a:pP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көркем әдебиет кітапхана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қорын толықтыру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Дом\Desktop\depositphotos_40454555-stock-photo-libra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11" y="3945608"/>
            <a:ext cx="1387785" cy="126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/>
        </p:nvSpPr>
        <p:spPr>
          <a:xfrm>
            <a:off x="411162" y="165100"/>
            <a:ext cx="8229600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600"/>
              <a:buFont typeface="Calibri"/>
              <a:buNone/>
            </a:pP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Жобаны жүзеге асыру</a:t>
            </a:r>
            <a:endParaRPr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5949950"/>
            <a:ext cx="663575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9750" y="1423708"/>
            <a:ext cx="8332788" cy="431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410"/>
              </a:lnSpc>
              <a:tabLst>
                <a:tab pos="21907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1-бағыт </a:t>
            </a:r>
            <a:r>
              <a:rPr lang="ru-RU" sz="1800" dirty="0">
                <a:solidFill>
                  <a:srgbClr val="002060"/>
                </a:solidFill>
                <a:latin typeface="Cambria"/>
                <a:ea typeface="Times New Roman"/>
              </a:rPr>
              <a:t>— </a:t>
            </a:r>
            <a:r>
              <a:rPr lang="ru-RU" sz="1800" dirty="0" err="1">
                <a:solidFill>
                  <a:srgbClr val="002060"/>
                </a:solidFill>
                <a:latin typeface="Cambria"/>
                <a:ea typeface="Times New Roman"/>
              </a:rPr>
              <a:t>мектеп</a:t>
            </a:r>
            <a:r>
              <a:rPr lang="ru-RU" sz="1800" dirty="0">
                <a:solidFill>
                  <a:srgbClr val="002060"/>
                </a:solidFill>
                <a:latin typeface="Cambria"/>
                <a:ea typeface="Times New Roman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mbria"/>
                <a:ea typeface="Times New Roman"/>
              </a:rPr>
              <a:t>кітапханаларының</a:t>
            </a:r>
            <a:r>
              <a:rPr lang="ru-RU" sz="1800" dirty="0">
                <a:solidFill>
                  <a:srgbClr val="002060"/>
                </a:solidFill>
                <a:latin typeface="Cambria"/>
                <a:ea typeface="Times New Roman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Cambria"/>
                <a:ea typeface="Times New Roman"/>
              </a:rPr>
              <a:t>кітапхана</a:t>
            </a:r>
            <a:r>
              <a:rPr lang="ru-RU" sz="1800" dirty="0">
                <a:solidFill>
                  <a:srgbClr val="002060"/>
                </a:solidFill>
                <a:latin typeface="Cambria"/>
                <a:ea typeface="Times New Roman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Cambria"/>
                <a:ea typeface="Times New Roman"/>
              </a:rPr>
              <a:t>қорының материалдық-техникалық жабдықталуының талдауы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algn="just">
              <a:lnSpc>
                <a:spcPts val="1410"/>
              </a:lnSpc>
              <a:tabLst>
                <a:tab pos="219075" algn="l"/>
              </a:tabLst>
            </a:pPr>
            <a:endParaRPr lang="ru-RU" sz="11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R="46990" lvl="0" algn="just">
              <a:lnSpc>
                <a:spcPct val="98000"/>
              </a:lnSpc>
              <a:spcBef>
                <a:spcPts val="50"/>
              </a:spcBef>
              <a:tabLst>
                <a:tab pos="41592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2-бағыт </a:t>
            </a:r>
            <a:r>
              <a:rPr lang="ru-RU" sz="1800" dirty="0">
                <a:solidFill>
                  <a:srgbClr val="002060"/>
                </a:solidFill>
                <a:latin typeface="Cambria"/>
                <a:ea typeface="Times New Roman"/>
              </a:rPr>
              <a:t>— </a:t>
            </a:r>
            <a:r>
              <a:rPr lang="ru-RU" sz="1800" dirty="0" err="1">
                <a:solidFill>
                  <a:srgbClr val="002060"/>
                </a:solidFill>
                <a:latin typeface="Cambria"/>
                <a:ea typeface="Times New Roman"/>
              </a:rPr>
              <a:t>оқу сауаттылығын бағалау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оқыту сатылары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бойынша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 сауаттылығының қалыптасу нәтижелері және халықаралық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отандық және өңірлік бағыттарын ескерумен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оны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қалыптастыру үшін ұсынылатын әдебиеттер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R="46990" lvl="0" algn="just">
              <a:lnSpc>
                <a:spcPct val="98000"/>
              </a:lnSpc>
              <a:spcBef>
                <a:spcPts val="50"/>
              </a:spcBef>
              <a:tabLst>
                <a:tab pos="415925" algn="l"/>
              </a:tabLst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ts val="1615"/>
              </a:lnSpc>
              <a:spcBef>
                <a:spcPts val="20"/>
              </a:spcBef>
              <a:tabLst>
                <a:tab pos="21907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3-бағыт </a:t>
            </a:r>
            <a:r>
              <a:rPr lang="ru-RU" sz="1800" dirty="0">
                <a:solidFill>
                  <a:srgbClr val="002060"/>
                </a:solidFill>
                <a:latin typeface="Cambria"/>
                <a:ea typeface="Times New Roman"/>
              </a:rPr>
              <a:t>—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төмендегі модульдер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бойынша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Оқитын мектеп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жобасының жоспарын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әзірлеу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ts val="1600"/>
              </a:lnSpc>
              <a:buFont typeface="Symbol"/>
              <a:buChar char="-"/>
              <a:tabLst>
                <a:tab pos="238125" algn="l"/>
              </a:tabLst>
            </a:pP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«Мектеп-оқушы-ата-ана»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600"/>
              </a:lnSpc>
              <a:buFont typeface="Symbol"/>
              <a:buChar char="-"/>
              <a:tabLst>
                <a:tab pos="238125" algn="l"/>
              </a:tabLst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600"/>
              </a:lnSpc>
              <a:buFont typeface="Symbol"/>
              <a:buChar char="-"/>
              <a:tabLst>
                <a:tab pos="233680" algn="l"/>
              </a:tabLst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Отбасы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—</a:t>
            </a:r>
            <a:r>
              <a:rPr lang="ru-RU" sz="1800" b="1" i="1" spc="15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i="1" spc="15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кітаптар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marL="342900" lvl="0" indent="-342900">
              <a:lnSpc>
                <a:spcPts val="1600"/>
              </a:lnSpc>
              <a:buFont typeface="Symbol"/>
              <a:buChar char="-"/>
              <a:tabLst>
                <a:tab pos="233680" algn="l"/>
              </a:tabLst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600"/>
              </a:lnSpc>
              <a:buFont typeface="Symbol"/>
              <a:buChar char="-"/>
              <a:tabLst>
                <a:tab pos="238125" algn="l"/>
              </a:tabLst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Мектеп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кітапханалар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 </a:t>
            </a:r>
          </a:p>
          <a:p>
            <a:pPr marL="342900" lvl="0" indent="-342900">
              <a:lnSpc>
                <a:spcPts val="1600"/>
              </a:lnSpc>
              <a:buFont typeface="Symbol"/>
              <a:buChar char="-"/>
              <a:tabLst>
                <a:tab pos="238125" algn="l"/>
              </a:tabLst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ts val="1600"/>
              </a:lnSpc>
              <a:buFont typeface="Symbol"/>
              <a:buChar char="-"/>
              <a:tabLst>
                <a:tab pos="238125" algn="l"/>
              </a:tabLst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Мектепте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жайлы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кітапхана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кеңістігін қалыптастыру»</a:t>
            </a:r>
            <a:endParaRPr lang="ru-RU" sz="1800" b="1" i="1" spc="-35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600"/>
              </a:lnSpc>
              <a:buFont typeface="Symbol"/>
              <a:buChar char="-"/>
              <a:tabLst>
                <a:tab pos="238125" algn="l"/>
              </a:tabLst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495"/>
              </a:lnSpc>
              <a:buFont typeface="Symbol"/>
              <a:buChar char="-"/>
              <a:tabLst>
                <a:tab pos="238125" algn="l"/>
              </a:tabLst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Кадрлармен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жұмыс»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495"/>
              </a:lnSpc>
              <a:buFont typeface="Symbol"/>
              <a:buChar char="-"/>
              <a:tabLst>
                <a:tab pos="238125" algn="l"/>
              </a:tabLst>
            </a:pPr>
            <a:endParaRPr lang="ru-RU" sz="1800" b="1" i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ts val="1495"/>
              </a:lnSpc>
              <a:buFont typeface="Symbol"/>
              <a:buChar char="-"/>
              <a:tabLst>
                <a:tab pos="238125" algn="l"/>
              </a:tabLst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«БАҚ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 әлеуметтік желілерде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оқуды насихаттау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5949950"/>
            <a:ext cx="663575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/>
        </p:nvSpPr>
        <p:spPr>
          <a:xfrm>
            <a:off x="411162" y="179387"/>
            <a:ext cx="8229600" cy="1079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600"/>
              <a:buFont typeface="Calibri"/>
              <a:buNone/>
            </a:pPr>
            <a:r>
              <a:rPr lang="ru-RU" sz="2800" b="1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«</a:t>
            </a:r>
            <a:r>
              <a:rPr lang="ru-RU" sz="2800" b="1" i="0" u="none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Оқуға</a:t>
            </a:r>
            <a:r>
              <a:rPr lang="ru-RU" sz="2800" b="1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800" b="1" i="0" u="none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құштар</a:t>
            </a:r>
            <a:r>
              <a:rPr lang="ru-RU" sz="2800" b="1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ru-RU" sz="2800" b="1" i="0" u="none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мектеп</a:t>
            </a:r>
            <a:r>
              <a:rPr lang="ru-RU" sz="2800" b="1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»</a:t>
            </a:r>
            <a:r>
              <a:rPr lang="en-US" sz="2800" b="1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kk-KZ" sz="2800" b="1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жобасын жүзеге асыру бойынша іс-шаралар жоспары</a:t>
            </a:r>
            <a:endParaRPr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411162" y="2349500"/>
            <a:ext cx="8245475" cy="2511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4A7B"/>
              </a:buClr>
              <a:buSzPts val="3200"/>
              <a:buFont typeface="Arial"/>
              <a:buChar char="•"/>
            </a:pPr>
            <a:r>
              <a:rPr lang="kk-KZ" sz="2800" b="0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Іс-шаралар</a:t>
            </a:r>
            <a:endParaRPr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04A7B"/>
              </a:buClr>
              <a:buSzPts val="3200"/>
              <a:buFont typeface="Arial"/>
              <a:buChar char="•"/>
            </a:pPr>
            <a:r>
              <a:rPr lang="kk-KZ" sz="2800" b="0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Мерзімдері</a:t>
            </a:r>
            <a:endParaRPr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04A7B"/>
              </a:buClr>
              <a:buSzPts val="3200"/>
              <a:buFont typeface="Arial"/>
              <a:buChar char="•"/>
            </a:pPr>
            <a:r>
              <a:rPr lang="ru-RU" sz="2800" b="0" i="0" u="none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Жауаптылар</a:t>
            </a:r>
            <a:endParaRPr lang="ru-RU" sz="2800" b="0" i="0" u="none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04A7B"/>
              </a:buClr>
              <a:buSzPts val="3200"/>
              <a:buFont typeface="Arial"/>
              <a:buChar char="•"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Қаржыландыру</a:t>
            </a:r>
            <a:endParaRPr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604A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75" y="2397125"/>
            <a:ext cx="477348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/>
        </p:nvSpPr>
        <p:spPr>
          <a:xfrm>
            <a:off x="428625" y="214685"/>
            <a:ext cx="8243887" cy="1001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558ED5"/>
              </a:buClr>
              <a:buSzPts val="4000"/>
            </a:pP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І. «Мектеп-оқушы-ата-ана» мектеп оқушылары мен ата-аналардың оқу белсенділігін ұйымдастыру және отбасылық оқуды насихаттау</a:t>
            </a:r>
            <a:endParaRPr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33400" y="4071937"/>
            <a:ext cx="8229600" cy="232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" name="Google Shape;104;p12"/>
          <p:cNvGraphicFramePr/>
          <p:nvPr>
            <p:extLst>
              <p:ext uri="{D42A27DB-BD31-4B8C-83A1-F6EECF244321}">
                <p14:modId xmlns:p14="http://schemas.microsoft.com/office/powerpoint/2010/main" val="2430276812"/>
              </p:ext>
            </p:extLst>
          </p:nvPr>
        </p:nvGraphicFramePr>
        <p:xfrm>
          <a:off x="585787" y="1296063"/>
          <a:ext cx="8194866" cy="5497125"/>
        </p:xfrm>
        <a:graphic>
          <a:graphicData uri="http://schemas.openxmlformats.org/drawingml/2006/table">
            <a:tbl>
              <a:tblPr>
                <a:noFill/>
                <a:tableStyleId>{644880A0-1C35-4A97-8794-D1987F68AEDF}</a:tableStyleId>
              </a:tblPr>
              <a:tblGrid>
                <a:gridCol w="541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4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Іс-шаралар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sym typeface="Calibri"/>
                        </a:rPr>
                        <a:t>Мерзімдері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Жауаптылар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Қаржыландыру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5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«Барлығымыз оқимыз!» бірыңғай сынып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сағаттарын өткізу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7874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Аптасына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28067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Сынып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кабинеттерінде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инсталляциялар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мен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оқу бұрыштарын құру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8064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жылғы қаңтар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5334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28511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Әдеби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қонақ бөлмелері, 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театр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үйірмелері 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мен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студиялар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жұмысын ұйымдастыру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9715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2021-2023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жж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565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29273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340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«Ең көп кітап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оқитын сынып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»,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«Сыныптың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үздік оқырманы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конкурстарын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өткізу, плакаттар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оқуды насихаттаушылар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конкурстары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оқырмандардың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тақырыптық конкурстары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оның ішінде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</a:t>
                      </a: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ң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алық жаршысы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»,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Жанды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классика» 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және т,б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конкурстар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97155"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2021-2023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жж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53340"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282575"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Тарихи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романдар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«Қазақ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қ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аламгерлері»  науқандарын өткізу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I.Есенберлин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М.Мағауин,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1915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Ә.Әлімжанов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және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т.б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9017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сайын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5715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9845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Жылдың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мерейтой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иелері-жазушылардың кітаптары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беттерімен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88900"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сайын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57150" algn="l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мектептердің кітапханашылары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298450" algn="ctr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НЗМ 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тәжірибесі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бойынша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READx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жобасы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кітаптарды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таңдау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кітаптарды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оқу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оқылған кітаптар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бойынша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пікірталастар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9017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2021-2023 гг.</a:t>
                      </a:r>
                    </a:p>
                    <a:p>
                      <a:pPr marL="114300" marR="9017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57150"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Аудандық және қалалық 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бөлімдері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82550" marR="5715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98450" indent="0" algn="ct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1940" marR="29845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kk-KZ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/>
        </p:nvSpPr>
        <p:spPr>
          <a:xfrm>
            <a:off x="284724" y="87700"/>
            <a:ext cx="8243887" cy="1097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000"/>
              <a:buFont typeface="Calibri"/>
              <a:buNone/>
            </a:pPr>
            <a:r>
              <a:rPr lang="kk-KZ" sz="2400" b="1" i="0" u="none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ІІ. «Отбасы - кітаптар»: отбасылық оқудың үздік дәстүрлерін жаңғырту</a:t>
            </a:r>
            <a:endParaRPr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539750" y="2263775"/>
            <a:ext cx="8229600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571500" y="47244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1835150" y="6084887"/>
            <a:ext cx="1643062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Source Sans Pro"/>
              <a:buNone/>
            </a:pPr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63007"/>
              </p:ext>
            </p:extLst>
          </p:nvPr>
        </p:nvGraphicFramePr>
        <p:xfrm>
          <a:off x="284724" y="1319917"/>
          <a:ext cx="8582238" cy="5076008"/>
        </p:xfrm>
        <a:graphic>
          <a:graphicData uri="http://schemas.openxmlformats.org/drawingml/2006/table">
            <a:tbl>
              <a:tblPr>
                <a:noFill/>
                <a:tableStyleId>{644880A0-1C35-4A97-8794-D1987F68AEDF}</a:tableStyleId>
              </a:tblPr>
              <a:tblGrid>
                <a:gridCol w="605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Іс-шаралар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kk-KZ" sz="1400" b="1" i="0" u="non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sym typeface="Calibri"/>
                        </a:rPr>
                        <a:t>Мерзімдер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Жауптылар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ru-RU" sz="1400" b="1" i="0" u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Calibri"/>
                        </a:rPr>
                        <a:t>Қаржыландыру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17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«Менің кітапханамдағы қітаптар» ата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–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аналар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үшін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бейнероликтер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және балалар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кітаптарының тұсаукесерін дайындау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7874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жылғы қыркүйек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М.Катаев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атындағы оқушылар сарайы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беруді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дамытудың инновациялық орталығы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қалалық және аудандық білім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бөлімдері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28067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«Балаларға қандай әдебиетті және қалай оқу керек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?»,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оқитын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ата-аналар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оқитын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бала» 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және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т.б.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ата-аналар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сауаттылығы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сағаттарын жүргізу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8064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 раз в четверть</a:t>
                      </a: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5334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Қалалық және аудандық 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бөлімдері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285115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«Анамның сүйікті кітабы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аналардың жаппай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оқуы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9715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жылғы қараша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565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Классные руководители, библиотекари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29273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«Әкем оқыған кітап» шеберлік сағаты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9715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жылғы желтоқсан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56515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Сынып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жетекшілері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кітапханашылар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282575"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«Оқырман ана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», «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Кітаппен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дос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болайық», «Ең ғажап кітап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конкурстарын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өткізу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мобильді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қосымшалар, бейнероликтер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компьютерлік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презентациялар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немесе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оқылған кітаптар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бойынша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буктрейлерлер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конкурсы)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9017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2021-2023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жж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5715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Қалалық және аудандық 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бөлімдері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98450"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«Кітапкұмар» отбасылық оқу клубының жұмысын ұйымдастыру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6995" marR="5715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жылғы қаңтар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8105" marR="43180" algn="ctr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>
                    <a:lnL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«Балалық шақтан кітап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—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мұраға» науқаны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(мұғалімдер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мен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ата-аналардың балалық шақтағы сүйікті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кітаптары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8265" marR="4762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2022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жылғы ақпан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8105" marR="40005" algn="ctr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білім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беретін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мектептер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ts val="14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Қажет емес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1792</Words>
  <Application>Microsoft Office PowerPoint</Application>
  <PresentationFormat>Экран (4:3)</PresentationFormat>
  <Paragraphs>360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Impact</vt:lpstr>
      <vt:lpstr>Arial</vt:lpstr>
      <vt:lpstr>Source Sans Pro</vt:lpstr>
      <vt:lpstr>Cambria</vt:lpstr>
      <vt:lpstr>Times New Roman</vt:lpstr>
      <vt:lpstr>Symbol</vt:lpstr>
      <vt:lpstr>Calibri</vt:lpstr>
      <vt:lpstr>POI_THEME_TEMPLATE_DESIGN</vt:lpstr>
      <vt:lpstr>POI_THEME_TEMPLATE_DESIGN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</cp:lastModifiedBy>
  <cp:revision>100</cp:revision>
  <dcterms:modified xsi:type="dcterms:W3CDTF">2020-12-22T16:01:03Z</dcterms:modified>
</cp:coreProperties>
</file>