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7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286" r:id="rId10"/>
    <p:sldId id="290" r:id="rId11"/>
    <p:sldId id="30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5CAA-EF4E-484C-9CB9-6B64F5E2A32E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130A8-7A17-4EF7-9CE0-724B1F18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447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EC970-BF4A-447D-9A7A-F3DC44C104D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Downloads\images (3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419" y="260648"/>
            <a:ext cx="8969581" cy="6370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9" descr="H:\Documents and Settings\Aida\Рабочий стол\НОвая ГРАФИКА сборник\КАРТИНКИ СБОРНИК_ школьные\__SUN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285916" y="357166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Заголовок 1"/>
          <p:cNvSpPr>
            <a:spLocks noGrp="1"/>
          </p:cNvSpPr>
          <p:nvPr>
            <p:ph type="ctrTitle"/>
          </p:nvPr>
        </p:nvSpPr>
        <p:spPr>
          <a:xfrm>
            <a:off x="1428728" y="4429132"/>
            <a:ext cx="6200764" cy="14700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FF00FF"/>
                </a:solidFill>
                <a:latin typeface="Times New Roman" pitchFamily="18" charset="0"/>
              </a:rPr>
              <a:t>Школа –территория, свободная от </a:t>
            </a:r>
            <a:r>
              <a:rPr lang="ru-RU" b="1" dirty="0" smtClean="0">
                <a:solidFill>
                  <a:srgbClr val="FF00FF"/>
                </a:solidFill>
                <a:latin typeface="Times New Roman" pitchFamily="18" charset="0"/>
              </a:rPr>
              <a:t>насилия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9712" y="5488855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 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748712" cy="48688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200" dirty="0" smtClean="0"/>
              <a:t>- </a:t>
            </a:r>
            <a:r>
              <a:rPr lang="ru-RU" sz="2000" dirty="0" smtClean="0"/>
              <a:t>выявить факторы, определяющие возникновение и действие стрессов в условиях школы;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- отработать систему согласованных взглядов и представлений педагогов, психологов, родителей на образовательную среду школы;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-   обосновать условия организации такого типа образовательной среды и требования к ее эффективной организации для каждого участника педагогической ситуации;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- обосновать комплекс методов и технологий для работы педагогов, психологов, управленцев, родителей, детей в ходе учебно-воспитательного процесса в школе;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- составить минимальный и доступный комплекс упражнений и занятий для применения каждым участником образовательной ситуации;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- сформулировать конкретные рекомендации педагогам, психологам, управленцам, родителям по организации комфортной образовательной среды в образовательном учреждении.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183880" cy="129614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задачи организации безопасной образовательной среды в школе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6" descr="ROSES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57515"/>
            <a:ext cx="4968552" cy="3974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060848"/>
            <a:ext cx="69850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sz="2900" i="1" smtClean="0">
                <a:solidFill>
                  <a:schemeClr val="bg1"/>
                </a:solidFill>
                <a:latin typeface="Georgia" pitchFamily="18" charset="0"/>
              </a:rPr>
              <a:t>      </a:t>
            </a:r>
            <a:endParaRPr lang="ru-RU" sz="3600" i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07375" cy="771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b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Благодарю всех за внимание</a:t>
            </a:r>
          </a:p>
        </p:txBody>
      </p:sp>
      <p:pic>
        <p:nvPicPr>
          <p:cNvPr id="1026" name="Picture 2" descr="C:\Users\Дом\Downloads\778e8cef-9d3e-4027-bd25-19095165b19d.jpg"/>
          <p:cNvPicPr>
            <a:picLocks noChangeAspect="1" noChangeArrowheads="1"/>
          </p:cNvPicPr>
          <p:nvPr/>
        </p:nvPicPr>
        <p:blipFill>
          <a:blip r:embed="rId3"/>
          <a:srcRect t="9537" b="11989"/>
          <a:stretch>
            <a:fillRect/>
          </a:stretch>
        </p:blipFill>
        <p:spPr bwMode="auto">
          <a:xfrm>
            <a:off x="428596" y="928670"/>
            <a:ext cx="8253702" cy="48577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/>
              <a:t>Проблема насилия и жестокого обращения с детьми в современном обществе является одной из самых острых и актуальных.</a:t>
            </a:r>
          </a:p>
          <a:p>
            <a:pPr marL="0" indent="0" algn="just">
              <a:buNone/>
            </a:pPr>
            <a:r>
              <a:rPr lang="ru-RU" sz="2200" dirty="0" smtClean="0"/>
              <a:t>В современном обществе наметились тенденции роста количества детей, оставшихся без попечения родителей, с задержкой психического развития, высокий уровень количества детей и подростков, совершивших преступления, состоящих на учете в подразделениях по предупреждению совершения правонарушений несовершеннолетних, рост наркомании и алкоголизма в подростковой среде. Все эти проблемы являются следствием гораздо более глубинных проблем. У истоков детской наркомании, алкоголизма, асоциальных поступков стоят проблемы насилия и жестокого обращения с ребенком.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3473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«Под жестоким обращением и пренебрежением основными нуждами ребенка понимают любые действия или бездействия со стороны родителей, лиц их заменяющих или других взрослых, в результате чего нарушается здоровье и благополучие ребенка или создаются условия, мешающие его оптимальному физическому или психическому развитию, ущемляются права и свобода»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(</a:t>
            </a:r>
            <a:r>
              <a:rPr lang="ru-RU" dirty="0"/>
              <a:t>Т.Я. Сафонова).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286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71876"/>
            <a:ext cx="42148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 descr="C:\Documents and Settings\1\Мои документы\Мои рисунки\жестокое обращение\1291705822_18365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40243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Прямоугольник 6"/>
          <p:cNvSpPr>
            <a:spLocks noChangeArrowheads="1"/>
          </p:cNvSpPr>
          <p:nvPr/>
        </p:nvSpPr>
        <p:spPr bwMode="auto">
          <a:xfrm>
            <a:off x="3428992" y="571480"/>
            <a:ext cx="592931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Насилие </a:t>
            </a:r>
          </a:p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в</a:t>
            </a:r>
          </a:p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 школе</a:t>
            </a:r>
            <a:endParaRPr lang="ru-RU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58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8229600" cy="5543550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на уроке постоянно привлекает к себе внимание, вступает в пререкания при получении отрицательной отметки, вспыльчив и груб; </a:t>
            </a:r>
          </a:p>
          <a:p>
            <a:pPr>
              <a:defRPr/>
            </a:pPr>
            <a:r>
              <a:rPr lang="ru-RU" sz="1800" dirty="0" smtClean="0"/>
              <a:t>манипулирует кругом друзей и знакомых, многие дети его боятся или заискивают перед ним; </a:t>
            </a:r>
          </a:p>
          <a:p>
            <a:pPr>
              <a:defRPr/>
            </a:pPr>
            <a:r>
              <a:rPr lang="ru-RU" sz="1800" dirty="0" smtClean="0"/>
              <a:t>может лгать или жульничать, чтобы избежать ответственности за свои действия; </a:t>
            </a:r>
          </a:p>
          <a:p>
            <a:pPr>
              <a:defRPr/>
            </a:pPr>
            <a:r>
              <a:rPr lang="ru-RU" sz="1800" dirty="0" smtClean="0"/>
              <a:t>на его поведение поступают жалобы как от детей, так и взрослых; </a:t>
            </a:r>
          </a:p>
          <a:p>
            <a:pPr>
              <a:defRPr/>
            </a:pPr>
            <a:r>
              <a:rPr lang="ru-RU" sz="1800" dirty="0" smtClean="0"/>
              <a:t>не может обуздать свой нрав, так, как это умеют делать его ровесники; </a:t>
            </a:r>
          </a:p>
          <a:p>
            <a:pPr>
              <a:defRPr/>
            </a:pPr>
            <a:r>
              <a:rPr lang="ru-RU" sz="1800" dirty="0" smtClean="0"/>
              <a:t>прогуливает школу, часто бывает в компании сверстников из других школ, районов; </a:t>
            </a:r>
          </a:p>
          <a:p>
            <a:pPr>
              <a:defRPr/>
            </a:pPr>
            <a:r>
              <a:rPr lang="ru-RU" sz="1800" dirty="0" smtClean="0"/>
              <a:t>входит в состав небольшой </a:t>
            </a:r>
            <a:r>
              <a:rPr lang="ru-RU" sz="1800" dirty="0" err="1" smtClean="0"/>
              <a:t>девиантной</a:t>
            </a:r>
            <a:r>
              <a:rPr lang="ru-RU" sz="1800" dirty="0" smtClean="0"/>
              <a:t> группы, терроризирующей класс или школу; </a:t>
            </a:r>
          </a:p>
          <a:p>
            <a:pPr>
              <a:defRPr/>
            </a:pPr>
            <a:r>
              <a:rPr lang="ru-RU" sz="1800" dirty="0" smtClean="0"/>
              <a:t>спекулирует на непонимании, враждебном социуме, избегает </a:t>
            </a:r>
            <a:r>
              <a:rPr lang="ru-RU" sz="1800" dirty="0" err="1" smtClean="0"/>
              <a:t>общественнополезной</a:t>
            </a:r>
            <a:r>
              <a:rPr lang="ru-RU" sz="1800" dirty="0" smtClean="0"/>
              <a:t> деятельности, поскольку это может быть истолковано как признак слабости.</a:t>
            </a: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57606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Агрессор</a:t>
            </a:r>
          </a:p>
        </p:txBody>
      </p:sp>
    </p:spTree>
    <p:extLst>
      <p:ext uri="{BB962C8B-B14F-4D97-AF65-F5344CB8AC3E}">
        <p14:creationId xmlns="" xmlns:p14="http://schemas.microsoft.com/office/powerpoint/2010/main" val="1871597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980728"/>
            <a:ext cx="8247831" cy="5472112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его школьные принадлежности (учебники, тетради, личные вещи) часто бывают разбросаны по классу, или спрятаны; </a:t>
            </a:r>
          </a:p>
          <a:p>
            <a:pPr>
              <a:defRPr/>
            </a:pPr>
            <a:r>
              <a:rPr lang="ru-RU" sz="1800" dirty="0" smtClean="0"/>
              <a:t>на уроках ведет себя скрытно, боязливо, когда отвечает, в классе начинают распространяться шум, помехи, комментарии; </a:t>
            </a:r>
          </a:p>
          <a:p>
            <a:pPr>
              <a:defRPr/>
            </a:pPr>
            <a:r>
              <a:rPr lang="ru-RU" sz="1800" dirty="0" smtClean="0"/>
              <a:t>во время перемены, в столовой, держится в стороне от других школьников, скрывается, убегает от сверстников и старших школьников, старается находиться недалеко от учителей, взрослых; </a:t>
            </a:r>
          </a:p>
          <a:p>
            <a:pPr>
              <a:defRPr/>
            </a:pPr>
            <a:r>
              <a:rPr lang="ru-RU" sz="1800" dirty="0" smtClean="0"/>
              <a:t>его оскорбляют, дразнят, дают обидные прозвища, на агрессивные действия со стороны других детей он реагирует глупой улыбкой, старается отшутиться, убежать, плачет; </a:t>
            </a:r>
          </a:p>
          <a:p>
            <a:pPr>
              <a:defRPr/>
            </a:pPr>
            <a:r>
              <a:rPr lang="ru-RU" sz="1800" dirty="0" smtClean="0"/>
              <a:t>как правило, потенциальными жертвами агрессии являются физически слабые, неспортивные юноши, девочки, которые одеваются беднее своих сверстниц; </a:t>
            </a:r>
          </a:p>
          <a:p>
            <a:pPr>
              <a:defRPr/>
            </a:pPr>
            <a:r>
              <a:rPr lang="ru-RU" sz="1800" dirty="0" smtClean="0"/>
              <a:t>хорошо ладит с учителями и плохо со сверстниками; </a:t>
            </a:r>
          </a:p>
          <a:p>
            <a:pPr>
              <a:defRPr/>
            </a:pPr>
            <a:r>
              <a:rPr lang="ru-RU" sz="1800" dirty="0" smtClean="0"/>
              <a:t>опаздывает к началу занятий или поздно покидает школу; </a:t>
            </a:r>
          </a:p>
          <a:p>
            <a:pPr>
              <a:defRPr/>
            </a:pPr>
            <a:r>
              <a:rPr lang="ru-RU" sz="1800" dirty="0" smtClean="0"/>
              <a:t>во время групповых игр, занятий, его игнорируют или выбирают последним. </a:t>
            </a: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664"/>
            <a:ext cx="8229600" cy="57606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Аутсайдер</a:t>
            </a:r>
          </a:p>
        </p:txBody>
      </p:sp>
    </p:spTree>
    <p:extLst>
      <p:ext uri="{BB962C8B-B14F-4D97-AF65-F5344CB8AC3E}">
        <p14:creationId xmlns="" xmlns:p14="http://schemas.microsoft.com/office/powerpoint/2010/main" val="3396549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Дом\Downloads\0c48596f-85a1-45ea-98e3-a13ded140b7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1469" b="15924"/>
          <a:stretch>
            <a:fillRect/>
          </a:stretch>
        </p:blipFill>
        <p:spPr bwMode="auto">
          <a:xfrm>
            <a:off x="0" y="0"/>
            <a:ext cx="932463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Дом\Downloads\1c45e602-a548-4989-b5de-b07889c9433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1469" r="2648" b="11189"/>
          <a:stretch>
            <a:fillRect/>
          </a:stretch>
        </p:blipFill>
        <p:spPr bwMode="auto">
          <a:xfrm>
            <a:off x="1" y="0"/>
            <a:ext cx="898814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j04337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34290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3643306" y="1714488"/>
            <a:ext cx="5086328" cy="478634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endParaRPr lang="ru-RU" sz="2800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Это такая среда,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которой большинство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участников имеют положительное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отношение к ней, высокий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уровень удовлетворенности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характеристиками образовательной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среды и защищенности от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психологического насилия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 взаимодействии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72" y="714356"/>
            <a:ext cx="4500594" cy="105156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психологически безопасная образовательная среда </a:t>
            </a:r>
            <a:endParaRPr lang="ru-RU" sz="3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</TotalTime>
  <Words>597</Words>
  <Application>Microsoft Office PowerPoint</Application>
  <PresentationFormat>Экран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Школа –территория, свободная от насилия</vt:lpstr>
      <vt:lpstr>Слайд 2</vt:lpstr>
      <vt:lpstr>Слайд 3</vt:lpstr>
      <vt:lpstr>Слайд 4</vt:lpstr>
      <vt:lpstr>Агрессор</vt:lpstr>
      <vt:lpstr>Аутсайдер</vt:lpstr>
      <vt:lpstr>Слайд 7</vt:lpstr>
      <vt:lpstr>Слайд 8</vt:lpstr>
      <vt:lpstr>психологически безопасная образовательная среда </vt:lpstr>
      <vt:lpstr>Основные задачи организации безопасной образовательной среды в школе </vt:lpstr>
      <vt:lpstr>  Благодарю всех за внимание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Детство без жестокости и насилия</dc:title>
  <dc:creator>home</dc:creator>
  <cp:lastModifiedBy>Дом</cp:lastModifiedBy>
  <cp:revision>50</cp:revision>
  <dcterms:created xsi:type="dcterms:W3CDTF">2013-12-05T17:35:14Z</dcterms:created>
  <dcterms:modified xsi:type="dcterms:W3CDTF">2020-11-19T11:38:58Z</dcterms:modified>
</cp:coreProperties>
</file>