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9" r:id="rId2"/>
    <p:sldId id="262" r:id="rId3"/>
    <p:sldId id="285" r:id="rId4"/>
    <p:sldId id="308" r:id="rId5"/>
    <p:sldId id="311" r:id="rId6"/>
    <p:sldId id="314" r:id="rId7"/>
    <p:sldId id="284" r:id="rId8"/>
    <p:sldId id="288" r:id="rId9"/>
    <p:sldId id="315" r:id="rId10"/>
    <p:sldId id="287" r:id="rId11"/>
    <p:sldId id="316" r:id="rId12"/>
    <p:sldId id="28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F2C6"/>
    <a:srgbClr val="FFCC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38DBC-B51E-424D-AE39-354CF327C052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C9FAF-5AB4-4A4F-8C5A-CC5D054066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880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4177-CA8E-4C56-842D-9FE7EB32FADA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27EB2-F184-4FEE-B5F8-FAF07545BB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14.jpe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4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4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71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3645024"/>
            <a:ext cx="7772400" cy="1584176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аспекты </a:t>
            </a:r>
            <a:br>
              <a:rPr lang="ru-RU" sz="24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программы «</a:t>
            </a:r>
            <a:r>
              <a:rPr lang="ru-RU" sz="2400" b="1" cap="all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4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400" b="1" cap="all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cap="all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73B5~1\AppData\Local\Temp\Rar$DIa11188.3117\Логотип ПРЖ (цвет)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52736"/>
            <a:ext cx="2362944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0" y="0"/>
            <a:ext cx="8964488" cy="6333743"/>
            <a:chOff x="0" y="0"/>
            <a:chExt cx="8964488" cy="6333743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323528" y="1340768"/>
              <a:ext cx="4320480" cy="7920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- сохранение и пропаганда казахского фольклора и музыки. 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8" name="Рисунок 47" descr="C:\Users\71CD~1\AppData\Local\Temp\Rar$DIa3688.4249\IMG-20191211-WA002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5366"/>
            <a:stretch>
              <a:fillRect/>
            </a:stretch>
          </p:blipFill>
          <p:spPr bwMode="auto">
            <a:xfrm>
              <a:off x="2880320" y="204180"/>
              <a:ext cx="1763688" cy="11178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707" t="27410" r="32144" b="54179"/>
            <a:stretch/>
          </p:blipFill>
          <p:spPr>
            <a:xfrm>
              <a:off x="258525" y="188640"/>
              <a:ext cx="641067" cy="1046986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961308" y="398689"/>
              <a:ext cx="2254368" cy="78008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«тысяча лет степного фольклора и музыки»</a:t>
              </a:r>
              <a:endParaRPr lang="ru-RU" sz="1200" cap="all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0" y="0"/>
              <a:ext cx="275652" cy="6333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Ұлы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даланың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жеті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қыры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860032" y="188640"/>
              <a:ext cx="4104456" cy="223224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 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1.Организация мероприятий по собиранию лучших образцов народного творчества наследников Великой степи. 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2.Популяризация казахского творческого наследия: музыки, музыкальных инструментов, устного творчества, специфических музыкальных жанров (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кюй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жыра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айтыса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).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3. Модернизация устных и музыкальных традиций в форматах, близких и понятных современной аудитории.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4. Подготовка сборника «Древние мотивы Великой степи» – коллекции значимых произведений, созданных для традиционных казахских музыкальных инструментов: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кобыза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, домбры,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сыбызгы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сазсырная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и других. 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rcRect l="8889"/>
          <a:stretch>
            <a:fillRect/>
          </a:stretch>
        </p:blipFill>
        <p:spPr>
          <a:xfrm>
            <a:off x="3275856" y="2681536"/>
            <a:ext cx="2952328" cy="21734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1536"/>
            <a:ext cx="2915816" cy="21719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2681536"/>
            <a:ext cx="2808312" cy="21755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 cstate="print"/>
          <a:srcRect l="31183" t="40156" r="28970" b="29329"/>
          <a:stretch>
            <a:fillRect/>
          </a:stretch>
        </p:blipFill>
        <p:spPr bwMode="auto">
          <a:xfrm>
            <a:off x="3197291" y="4913784"/>
            <a:ext cx="37706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 cstate="print"/>
          <a:srcRect l="14861" t="37203" r="49447" b="22438"/>
          <a:stretch>
            <a:fillRect/>
          </a:stretch>
        </p:blipFill>
        <p:spPr bwMode="auto">
          <a:xfrm>
            <a:off x="251520" y="4913784"/>
            <a:ext cx="29449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5" name="Рисунок 24" descr="ce51a4f43f0cf24ee71b9f097afec0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69699" y="4841776"/>
            <a:ext cx="227430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275652" cy="63337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200" cap="all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Ұлы</a:t>
            </a:r>
            <a:r>
              <a: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cap="all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даланың</a:t>
            </a:r>
            <a:r>
              <a: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cap="all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жеті</a:t>
            </a:r>
            <a:r>
              <a: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cap="all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қыры</a:t>
            </a:r>
            <a:r>
              <a: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25" t="53918" r="81370" b="27496"/>
          <a:stretch/>
        </p:blipFill>
        <p:spPr>
          <a:xfrm>
            <a:off x="323528" y="0"/>
            <a:ext cx="613813" cy="10569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536" y="5733256"/>
            <a:ext cx="4320480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посредством телевидения, кино, социальных сетей раскрыть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цивилизационную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непрерывность истории казахского народа.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30202" t="41028" r="47956" b="34087"/>
          <a:stretch/>
        </p:blipFill>
        <p:spPr>
          <a:xfrm>
            <a:off x="2762331" y="4441526"/>
            <a:ext cx="1881677" cy="120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91" t="53550" r="32604" b="27312"/>
          <a:stretch/>
        </p:blipFill>
        <p:spPr>
          <a:xfrm>
            <a:off x="285779" y="4361316"/>
            <a:ext cx="613813" cy="10883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85992" y="4581128"/>
            <a:ext cx="2254368" cy="78008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«ИСТОРИЯ В КИНО И НА ТЕЛЕВИДЕНИИ»</a:t>
            </a:r>
            <a:endParaRPr lang="ru-RU" sz="1200" cap="all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581128"/>
            <a:ext cx="4104456" cy="208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1.Создание цикла документально-постановочных фильмов, телевизионных сериалов, полнометражных художественных картин, видеороликов,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вайнеров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которые раскрывают непрерывность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цивилизационной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истории Казахстана.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Создание 	качественных 	детских фильмов, мультипликационных сериалов (фильмов), способных сформировать культ национальных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супергероев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4.Расширение форматов новых исторических теле- и кинопроизведений.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5.Пропаганда рубежом.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/>
          <a:srcRect l="23738" t="21512" r="51062" b="44889"/>
          <a:stretch/>
        </p:blipFill>
        <p:spPr>
          <a:xfrm>
            <a:off x="3250651" y="0"/>
            <a:ext cx="1403648" cy="105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71600" y="181710"/>
            <a:ext cx="2254368" cy="78008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«ГЕНЕЗИС ТЮРКСКОГО МИРА»</a:t>
            </a:r>
            <a:endParaRPr lang="ru-RU" sz="1200" cap="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5" y="1189821"/>
            <a:ext cx="4320480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популяризация тюркской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тюркоязычной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культуры.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60031" y="37693"/>
            <a:ext cx="4104456" cy="208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1.Проведение публичных мероприятий по изучению, популяризации тюркской культуры, культуры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тюркоязычных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стран. 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2.Создание и запуск музейной экспозиции «Культура и религия на Великом Шелковом пути».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3.Реконструкция социально экономических и мировоззренческих контекстов на «Поселении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Ботай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», научные исследования на материалах «Археологического комплекса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Рахат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с эпохи саков до XIII века.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4.Организация республиканских и международных экспедиций.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90809"/>
            <a:ext cx="2880320" cy="21359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/>
          <a:srcRect l="24709" t="42837" r="50879" b="24964"/>
          <a:stretch/>
        </p:blipFill>
        <p:spPr>
          <a:xfrm>
            <a:off x="467544" y="2276872"/>
            <a:ext cx="2958166" cy="216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/>
          <a:srcRect l="25588" t="33201" r="50787" b="36000"/>
          <a:stretch/>
        </p:blipFill>
        <p:spPr>
          <a:xfrm>
            <a:off x="3262764" y="2290808"/>
            <a:ext cx="2972320" cy="214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1" y="1"/>
            <a:ext cx="8964487" cy="2132856"/>
            <a:chOff x="1" y="1"/>
            <a:chExt cx="8964487" cy="2132856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25" t="2208" r="80357" b="79390"/>
            <a:stretch/>
          </p:blipFill>
          <p:spPr>
            <a:xfrm>
              <a:off x="242953" y="47585"/>
              <a:ext cx="656640" cy="1046461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961310" y="222299"/>
              <a:ext cx="2254368" cy="78008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200" cap="all" dirty="0" err="1" smtClean="0">
                  <a:latin typeface="Arial" pitchFamily="34" charset="0"/>
                  <a:cs typeface="Arial" pitchFamily="34" charset="0"/>
                </a:rPr>
                <a:t>Ауыл</a:t>
              </a:r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 –Ел  </a:t>
              </a:r>
              <a:r>
                <a:rPr lang="ru-RU" sz="1200" cap="all" dirty="0" err="1" smtClean="0">
                  <a:latin typeface="Arial" pitchFamily="34" charset="0"/>
                  <a:cs typeface="Arial" pitchFamily="34" charset="0"/>
                </a:rPr>
                <a:t>бесігі</a:t>
              </a:r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»</a:t>
              </a:r>
              <a:endParaRPr lang="ru-RU" sz="1200" cap="all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" y="1"/>
              <a:ext cx="179511" cy="21328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ru-RU" sz="120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23528" y="1340768"/>
              <a:ext cx="4320480" cy="7920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– улучшение качества и уровня жизни на селе в соответствии с современными стандартами жизни. 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860032" y="188640"/>
              <a:ext cx="4104456" cy="194421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Задачи: 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1.Развитие социальной инфраструктуры села.</a:t>
              </a:r>
            </a:p>
            <a:p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2. Обеспечение квалифицированными кадрами социальной сферы села.</a:t>
              </a:r>
            </a:p>
            <a:p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3. Создание условий для экспоненциального роста МСБ в сельской  местности.</a:t>
              </a:r>
            </a:p>
            <a:p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4. Вовлечение молодежи в развитие сельских территорий и агробинес.</a:t>
              </a:r>
            </a:p>
            <a:p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5. Популяризация значимости сельского труда.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395536" y="404664"/>
              <a:ext cx="288032" cy="5040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0" name="Рисунок 69" descr="70162673_506666303431838_5645106320085352448_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7864" y="188640"/>
              <a:ext cx="1380481" cy="9200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Рисунок 10" descr="70162673_506666303431838_564510632008535244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8797" y="4437112"/>
            <a:ext cx="3133113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Рисунок 11" descr="C:\Users\master\Downloads\дюсш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48880"/>
            <a:ext cx="2340951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4013" t="27600" r="50787" b="45800"/>
          <a:stretch/>
        </p:blipFill>
        <p:spPr>
          <a:xfrm>
            <a:off x="2627784" y="2348880"/>
            <a:ext cx="3567281" cy="2118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4" name="Рисунок 13"/>
          <p:cNvPicPr/>
          <p:nvPr/>
        </p:nvPicPr>
        <p:blipFill>
          <a:blip r:embed="rId7" cstate="print"/>
          <a:srcRect t="9360" b="15815"/>
          <a:stretch>
            <a:fillRect/>
          </a:stretch>
        </p:blipFill>
        <p:spPr bwMode="auto">
          <a:xfrm>
            <a:off x="6228184" y="2348880"/>
            <a:ext cx="268447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5" name="Рисунок 14" descr="C:\Users\Компьютер\Desktop\78115229_514145812509080_7244250179145039872_n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2498271" cy="1971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6" name="Рисунок 15" descr="C:\Users\ОВП2\AppData\Local\Microsoft\Windows\Temporary Internet Files\Content.Word\Кенес-Ольгинка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509120"/>
            <a:ext cx="2952328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324544" y="764704"/>
            <a:ext cx="9217024" cy="5661248"/>
            <a:chOff x="-324544" y="1196752"/>
            <a:chExt cx="9217024" cy="5661248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-324544" y="1196752"/>
              <a:ext cx="3358684" cy="5661248"/>
              <a:chOff x="5642043" y="-308651"/>
              <a:chExt cx="6432768" cy="7166651"/>
            </a:xfrm>
          </p:grpSpPr>
          <p:pic>
            <p:nvPicPr>
              <p:cNvPr id="7" name="Picture 2" descr="E:\векторы\11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lum contrast="20000"/>
              </a:blip>
              <a:srcRect l="4512" r="13440" b="-200"/>
              <a:stretch>
                <a:fillRect/>
              </a:stretch>
            </p:blipFill>
            <p:spPr bwMode="auto">
              <a:xfrm>
                <a:off x="5642043" y="-308651"/>
                <a:ext cx="6303523" cy="716665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7159101" y="55973"/>
                <a:ext cx="4474724" cy="110895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«Үнем </a:t>
                </a:r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– </a:t>
                </a:r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қоғам қуаты»</a:t>
                </a:r>
                <a:endPara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7194769" y="1862074"/>
                <a:ext cx="4474724" cy="110895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«Дәстүр </a:t>
                </a:r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мен </a:t>
                </a:r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ғұрып</a:t>
                </a:r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»</a:t>
                </a:r>
                <a:endPara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6945091" y="5500218"/>
                <a:ext cx="5129720" cy="110895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«</a:t>
                </a:r>
                <a:r>
                  <a:rPr lang="kk-KZ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Құқықтық </a:t>
                </a:r>
              </a:p>
              <a:p>
                <a:pPr algn="ctr"/>
                <a:r>
                  <a:rPr lang="kk-KZ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мәдениет</a:t>
                </a:r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»</a:t>
                </a:r>
                <a:endPara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152616" y="3687632"/>
                <a:ext cx="4474724" cy="1108953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«Еңбек </a:t>
                </a:r>
                <a:r>
                  <a:rPr lang="ru-RU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– </a:t>
                </a:r>
                <a:r>
                  <a:rPr lang="ru-RU" sz="2000" dirty="0" err="1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елдің мұраты»</a:t>
                </a:r>
                <a:endParaRPr lang="ru-RU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2627784" y="1196752"/>
              <a:ext cx="6264696" cy="129614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Целью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проекта является включение прагматичного образа жизни, предполагающего разумное потребление и распределение ресурсов, в систему ценностных ориентиров </a:t>
              </a:r>
              <a:r>
                <a:rPr lang="ru-RU" sz="1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казахстанцев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627784" y="2636912"/>
              <a:ext cx="6264696" cy="129614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Целью проекта является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отказ от архаичных традиций, возрождение забытых, но актуальных для современности традиций с точки зрения их гуманных, воспитательных ценностей, а также популяризация казахской кухни.</a:t>
              </a:r>
              <a:endPara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627784" y="4077072"/>
              <a:ext cx="6264696" cy="129614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Цель спецпроекта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привитие подрастающему поколению любви к труду через повышение авторитета людей, добившихся успеха благодаря упорному труду, популяризация идеи непрерывного образования и профориентации в любом возрасте.</a:t>
              </a:r>
              <a:endPara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627784" y="5561856"/>
              <a:ext cx="6264696" cy="129614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kk-KZ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ю </a:t>
              </a:r>
              <a:r>
                <a:rPr lang="kk-KZ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проекта является формирование правовой культуры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и правосознания населения Казахстана, формирование навыков правового поведения</a:t>
              </a:r>
              <a:endPara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363272" cy="56207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150" normalizeH="0" baseline="0" noProof="0" dirty="0" smtClean="0">
                <a:ln w="11430"/>
                <a:solidFill>
                  <a:schemeClr val="tx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Новые специальные</a:t>
            </a:r>
            <a:r>
              <a:rPr kumimoji="0" lang="kk-KZ" sz="2000" b="1" i="0" u="none" strike="noStrike" kern="1200" cap="none" spc="150" normalizeH="0" noProof="0" dirty="0" smtClean="0">
                <a:ln w="11430"/>
                <a:solidFill>
                  <a:schemeClr val="tx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проекты</a:t>
            </a:r>
            <a:endParaRPr kumimoji="0" lang="ru-RU" sz="2000" b="1" i="0" u="none" strike="noStrike" kern="1200" cap="none" spc="150" normalizeH="0" baseline="0" noProof="0" dirty="0">
              <a:ln w="11430"/>
              <a:solidFill>
                <a:schemeClr val="tx2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582"/>
          <a:stretch>
            <a:fillRect/>
          </a:stretch>
        </p:blipFill>
        <p:spPr>
          <a:xfrm>
            <a:off x="7524328" y="5589240"/>
            <a:ext cx="1619672" cy="1268760"/>
          </a:xfrm>
          <a:prstGeom prst="rect">
            <a:avLst/>
          </a:prstGeom>
        </p:spPr>
      </p:pic>
      <p:pic>
        <p:nvPicPr>
          <p:cNvPr id="35" name="Рисунок 34" descr="ÐÑÐ¿ÑÑÐºÐ½Ð¸Ðº Ð¿Ð¾Ð´Ð°ÑÐ¸Ð» ÑÐ¾Ð´Ð½Ð¾Ð¹ ÑÐºÐ¾Ð»Ðµ ÑÐ¿Ð¾ÑÑÐ¸Ð½Ð²ÐµÐ½ÑÐ°ÑÑ Ð½Ð° Ð¿Ð¾Ð»Ð¼Ð¸Ð»Ð»Ð¸Ð¾Ð½Ð° ÑÐµÐ½Ð³Ðµ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083"/>
          <a:stretch>
            <a:fillRect/>
          </a:stretch>
        </p:blipFill>
        <p:spPr bwMode="auto">
          <a:xfrm>
            <a:off x="7092280" y="980728"/>
            <a:ext cx="2051720" cy="1412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5"/>
          <p:cNvGrpSpPr/>
          <p:nvPr/>
        </p:nvGrpSpPr>
        <p:grpSpPr>
          <a:xfrm>
            <a:off x="0" y="0"/>
            <a:ext cx="5108263" cy="6858000"/>
            <a:chOff x="0" y="0"/>
            <a:chExt cx="6811017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060"/>
            <a:stretch/>
          </p:blipFill>
          <p:spPr>
            <a:xfrm>
              <a:off x="1145219" y="0"/>
              <a:ext cx="5665798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8317"/>
            <a:stretch/>
          </p:blipFill>
          <p:spPr>
            <a:xfrm>
              <a:off x="0" y="0"/>
              <a:ext cx="1068279" cy="685800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691196" y="-22529"/>
            <a:ext cx="2120722" cy="11677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Культ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знания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20421" y="1151876"/>
            <a:ext cx="2150411" cy="113856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Конкурентоспособ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ность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6164" y="2297096"/>
            <a:ext cx="1669975" cy="113190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Прагматизм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8567" y="3422344"/>
            <a:ext cx="1655949" cy="11452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Эволюционное развитие Казахстана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40122" y="4574220"/>
            <a:ext cx="2193896" cy="116592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Сохранение национальной идентичности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1196" y="5755000"/>
            <a:ext cx="2291008" cy="111631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Открытость </a:t>
            </a:r>
            <a:r>
              <a:rPr lang="ru-RU" sz="1400" b="1" dirty="0" smtClean="0">
                <a:solidFill>
                  <a:schemeClr val="tx1"/>
                </a:solidFill>
              </a:rPr>
              <a:t>сознания</a:t>
            </a:r>
            <a:endParaRPr lang="ru-RU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4516" y="3456766"/>
            <a:ext cx="2233788" cy="1110796"/>
          </a:xfrm>
          <a:prstGeom prst="rect">
            <a:avLst/>
          </a:prstGeom>
          <a:solidFill>
            <a:srgbClr val="E3D5F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поступательные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позитивные изменения в обществе, которые естественным образом вырастают из существующих в нем исторических условий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80752" y="1137424"/>
            <a:ext cx="2449930" cy="1118591"/>
          </a:xfrm>
          <a:prstGeom prst="rect">
            <a:avLst/>
          </a:prstGeom>
          <a:solidFill>
            <a:srgbClr val="FFE2C5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постоянная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работа над собой, самосовершенствование, стремление и желание быть лучшим, первым, побеждать в честной борьбе.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82205" y="5746804"/>
            <a:ext cx="2462003" cy="11178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готовность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 всему новому, стремление к познанию неизведанного, желание обучиться тому, чего не знаешь или не умеешь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2276872"/>
            <a:ext cx="1853171" cy="2321900"/>
          </a:xfrm>
          <a:prstGeom prst="rect">
            <a:avLst/>
          </a:prstGeom>
          <a:gradFill flip="none" rotWithShape="1">
            <a:gsLst>
              <a:gs pos="3000">
                <a:srgbClr val="E3D5FF"/>
              </a:gs>
              <a:gs pos="65000">
                <a:srgbClr val="E8DDFF"/>
              </a:gs>
              <a:gs pos="100000">
                <a:schemeClr val="bg1"/>
              </a:gs>
              <a:gs pos="100000">
                <a:schemeClr val="bg1"/>
              </a:gs>
              <a:gs pos="6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kk-KZ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лючевые направления </a:t>
            </a:r>
            <a:br>
              <a:rPr lang="kk-KZ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kk-KZ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модернизации национального </a:t>
            </a:r>
            <a:br>
              <a:rPr lang="kk-KZ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kk-KZ" sz="1600" b="1" dirty="0" smtClean="0">
                <a:ln w="1270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самосознания</a:t>
            </a:r>
            <a:endParaRPr lang="ru-RU" sz="1600" b="1" spc="50" dirty="0">
              <a:ln w="12700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60000" endA="900" endPos="6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768407" y="48115"/>
            <a:ext cx="1723474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555776" y="1124744"/>
            <a:ext cx="1728192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418567" y="2306369"/>
            <a:ext cx="1513473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3418567" y="3479155"/>
            <a:ext cx="1513473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536738" y="4624374"/>
            <a:ext cx="1963254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619673" y="5770872"/>
            <a:ext cx="2088232" cy="1087128"/>
          </a:xfrm>
          <a:prstGeom prst="rightArrow">
            <a:avLst/>
          </a:prstGeom>
          <a:solidFill>
            <a:schemeClr val="accent1">
              <a:alpha val="15000"/>
            </a:schemeClr>
          </a:solidFill>
          <a:ln w="63500" cmpd="dbl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58790" y="1122973"/>
            <a:ext cx="811253" cy="11293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55530" y="4566284"/>
            <a:ext cx="811253" cy="11293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 descr="C:\Windows\System32\config\systemprofile\AppData\Local\Temp\Rar$DI92.080\IMG-20190528-WA0016.jpg"/>
          <p:cNvPicPr/>
          <p:nvPr/>
        </p:nvPicPr>
        <p:blipFill>
          <a:blip r:embed="rId6" cstate="print"/>
          <a:srcRect t="11208"/>
          <a:stretch>
            <a:fillRect/>
          </a:stretch>
        </p:blipFill>
        <p:spPr bwMode="auto">
          <a:xfrm>
            <a:off x="7308304" y="3429000"/>
            <a:ext cx="1835696" cy="114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bject 20"/>
          <p:cNvSpPr/>
          <p:nvPr/>
        </p:nvSpPr>
        <p:spPr>
          <a:xfrm>
            <a:off x="6444208" y="5599977"/>
            <a:ext cx="1440160" cy="12580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34018" y="4580877"/>
            <a:ext cx="2358261" cy="1145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сохранение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нашего национального кода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66969"/>
            <a:ext cx="2123728" cy="1165108"/>
          </a:xfrm>
          <a:prstGeom prst="rect">
            <a:avLst/>
          </a:prstGeom>
        </p:spPr>
      </p:pic>
      <p:pic>
        <p:nvPicPr>
          <p:cNvPr id="33" name="Рисунок 32" descr="ЧелленджПМПУ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92280" y="2276872"/>
            <a:ext cx="2051719" cy="11520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83990" y="2283782"/>
            <a:ext cx="2228588" cy="1132305"/>
          </a:xfrm>
          <a:prstGeom prst="rect">
            <a:avLst/>
          </a:prstGeom>
          <a:solidFill>
            <a:srgbClr val="FFDDE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умение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планировать свое будущее, умение выстраивать свою систему приоритетов, поступков и взглядов на жизнь, в получении практически полезных результатов.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171400"/>
            <a:ext cx="187220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21838" y="0"/>
            <a:ext cx="2406346" cy="1124110"/>
          </a:xfrm>
          <a:prstGeom prst="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стремление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образованию как самому фундаментальному фактору успеха.</a:t>
            </a:r>
          </a:p>
        </p:txBody>
      </p:sp>
      <p:pic>
        <p:nvPicPr>
          <p:cNvPr id="38" name="Рисунок 37" descr="D:\Users\User\Desktop\Рухани школы\34\IMG_20191031_183722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403648" cy="1196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2570634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0"/>
            <a:ext cx="8964488" cy="6525344"/>
            <a:chOff x="0" y="0"/>
            <a:chExt cx="8964488" cy="652534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0" y="0"/>
              <a:ext cx="4644505" cy="6525344"/>
              <a:chOff x="0" y="0"/>
              <a:chExt cx="4644505" cy="6525344"/>
            </a:xfrm>
          </p:grpSpPr>
          <p:grpSp>
            <p:nvGrpSpPr>
              <p:cNvPr id="2" name="Группа 59"/>
              <p:cNvGrpSpPr/>
              <p:nvPr/>
            </p:nvGrpSpPr>
            <p:grpSpPr>
              <a:xfrm>
                <a:off x="0" y="0"/>
                <a:ext cx="4644505" cy="6525344"/>
                <a:chOff x="0" y="0"/>
                <a:chExt cx="4644505" cy="6525344"/>
              </a:xfrm>
            </p:grpSpPr>
            <p:pic>
              <p:nvPicPr>
                <p:cNvPr id="49" name="Рисунок 48"/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l="27020" t="43000" r="50787" b="29001"/>
                <a:stretch/>
              </p:blipFill>
              <p:spPr>
                <a:xfrm>
                  <a:off x="2915817" y="0"/>
                  <a:ext cx="1728688" cy="1226812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4125" t="2208" r="80102" b="79390"/>
                <a:stretch/>
              </p:blipFill>
              <p:spPr>
                <a:xfrm>
                  <a:off x="253279" y="0"/>
                  <a:ext cx="646313" cy="1078118"/>
                </a:xfrm>
                <a:prstGeom prst="rect">
                  <a:avLst/>
                </a:prstGeom>
              </p:spPr>
            </p:pic>
            <p:sp>
              <p:nvSpPr>
                <p:cNvPr id="20" name="Прямоугольник 19"/>
                <p:cNvSpPr/>
                <p:nvPr/>
              </p:nvSpPr>
              <p:spPr>
                <a:xfrm>
                  <a:off x="827584" y="180000"/>
                  <a:ext cx="2182958" cy="80368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cap="all" dirty="0" smtClean="0">
                      <a:latin typeface="Arial" pitchFamily="34" charset="0"/>
                      <a:cs typeface="Arial" pitchFamily="34" charset="0"/>
                    </a:rPr>
                    <a:t>«Переход казахского алфавита НА Латинскую графику»</a:t>
                  </a:r>
                  <a:endParaRPr lang="ru-RU" sz="12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" name="Прямоугольник 6"/>
                <p:cNvSpPr/>
                <p:nvPr/>
              </p:nvSpPr>
              <p:spPr>
                <a:xfrm>
                  <a:off x="0" y="0"/>
                  <a:ext cx="266921" cy="65253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kk-KZ" sz="1200" dirty="0" smtClean="0">
                      <a:ln w="6600">
                        <a:solidFill>
                          <a:schemeClr val="accent4">
                            <a:lumMod val="50000"/>
                          </a:schemeClr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dist="38100" dir="2700000" algn="tl" rotWithShape="0">
                          <a:schemeClr val="accent2"/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«РУХАНИ ЖАҢҒЫРУ»</a:t>
                  </a:r>
                  <a:endParaRPr lang="ru-RU" sz="1200" dirty="0">
                    <a:ln w="6600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6" name="Прямоугольник 25"/>
              <p:cNvSpPr/>
              <p:nvPr/>
            </p:nvSpPr>
            <p:spPr>
              <a:xfrm>
                <a:off x="323528" y="1196752"/>
                <a:ext cx="4320480" cy="79208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 smtClean="0">
                    <a:latin typeface="Times New Roman" pitchFamily="18" charset="0"/>
                    <a:cs typeface="Times New Roman" pitchFamily="18" charset="0"/>
                  </a:rPr>
                  <a:t>Цель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 – обеспечение поэтапного перехода к использованию казахского языка на основе латинской графики.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4860032" y="188640"/>
              <a:ext cx="4104456" cy="18002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беспечение организационно-методической поддержки процесса перехода на латинскую графику.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беспечение общедоступности и массового внедрения программы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перекодировщика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с кириллицы на латиницу. 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роведение апробации поэтапного перехода казахского алфавита на латинскую графику среди организаций образования. 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овышение квалификации филологов в рамках перевода алфавита казахского языка на латинскую графику. </a:t>
              </a: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/>
          <a:srcRect l="25588" t="23400" r="43584" b="22001"/>
          <a:stretch/>
        </p:blipFill>
        <p:spPr>
          <a:xfrm>
            <a:off x="251520" y="4275525"/>
            <a:ext cx="2592288" cy="25824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/>
          <a:srcRect l="31744" t="58400" r="56353" b="22000"/>
          <a:stretch/>
        </p:blipFill>
        <p:spPr>
          <a:xfrm>
            <a:off x="6372200" y="4290687"/>
            <a:ext cx="2771800" cy="25673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/>
          <a:srcRect l="26375" t="26200" r="44488" b="39686"/>
          <a:stretch/>
        </p:blipFill>
        <p:spPr>
          <a:xfrm>
            <a:off x="3203848" y="2060848"/>
            <a:ext cx="2952176" cy="1944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/>
          <a:srcRect l="24801" t="43000" r="50787" b="29001"/>
          <a:stretch/>
        </p:blipFill>
        <p:spPr>
          <a:xfrm>
            <a:off x="251520" y="2060848"/>
            <a:ext cx="3013534" cy="1944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/>
          <a:srcRect l="24709" t="41437" r="50879" b="30563"/>
          <a:stretch/>
        </p:blipFill>
        <p:spPr>
          <a:xfrm>
            <a:off x="6130464" y="2060848"/>
            <a:ext cx="3013536" cy="1944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1" y="4293096"/>
            <a:ext cx="3654421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/>
          <p:nvPr/>
        </p:nvGrpSpPr>
        <p:grpSpPr>
          <a:xfrm>
            <a:off x="0" y="0"/>
            <a:ext cx="8940010" cy="6525344"/>
            <a:chOff x="0" y="0"/>
            <a:chExt cx="8940010" cy="6525344"/>
          </a:xfrm>
        </p:grpSpPr>
        <p:grpSp>
          <p:nvGrpSpPr>
            <p:cNvPr id="3" name="Группа 28"/>
            <p:cNvGrpSpPr/>
            <p:nvPr/>
          </p:nvGrpSpPr>
          <p:grpSpPr>
            <a:xfrm>
              <a:off x="0" y="0"/>
              <a:ext cx="4718109" cy="6525344"/>
              <a:chOff x="0" y="0"/>
              <a:chExt cx="4718109" cy="6525344"/>
            </a:xfrm>
          </p:grpSpPr>
          <p:grpSp>
            <p:nvGrpSpPr>
              <p:cNvPr id="4" name="Группа 59"/>
              <p:cNvGrpSpPr/>
              <p:nvPr/>
            </p:nvGrpSpPr>
            <p:grpSpPr>
              <a:xfrm>
                <a:off x="0" y="0"/>
                <a:ext cx="4718109" cy="6525344"/>
                <a:chOff x="0" y="0"/>
                <a:chExt cx="4718109" cy="6525344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l="24241" t="30674" r="34902" b="18964"/>
                <a:stretch/>
              </p:blipFill>
              <p:spPr>
                <a:xfrm>
                  <a:off x="2891338" y="0"/>
                  <a:ext cx="1826771" cy="126663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2707" t="2208" r="31520" b="79537"/>
                <a:stretch/>
              </p:blipFill>
              <p:spPr>
                <a:xfrm>
                  <a:off x="251520" y="44621"/>
                  <a:ext cx="646313" cy="1069522"/>
                </a:xfrm>
                <a:prstGeom prst="rect">
                  <a:avLst/>
                </a:prstGeom>
              </p:spPr>
            </p:pic>
            <p:sp>
              <p:nvSpPr>
                <p:cNvPr id="21" name="Прямоугольник 20"/>
                <p:cNvSpPr/>
                <p:nvPr/>
              </p:nvSpPr>
              <p:spPr>
                <a:xfrm>
                  <a:off x="825824" y="216024"/>
                  <a:ext cx="2182958" cy="80368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cap="all" dirty="0" smtClean="0">
                      <a:latin typeface="Arial" pitchFamily="34" charset="0"/>
                      <a:cs typeface="Arial" pitchFamily="34" charset="0"/>
                    </a:rPr>
                    <a:t>«Новое гуманитарное знание. 100 новых учебников на казахском языке»</a:t>
                  </a:r>
                  <a:endParaRPr lang="ru-RU" sz="1200" cap="all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" name="Прямоугольник 6"/>
                <p:cNvSpPr/>
                <p:nvPr/>
              </p:nvSpPr>
              <p:spPr>
                <a:xfrm>
                  <a:off x="0" y="0"/>
                  <a:ext cx="266921" cy="65253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kk-KZ" sz="1200" dirty="0" smtClean="0">
                      <a:ln w="6600">
                        <a:solidFill>
                          <a:schemeClr val="accent4">
                            <a:lumMod val="50000"/>
                          </a:schemeClr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dist="38100" dir="2700000" algn="tl" rotWithShape="0">
                          <a:schemeClr val="accent2"/>
                        </a:outerShdw>
                      </a:effectLst>
                      <a:latin typeface="Arial" pitchFamily="34" charset="0"/>
                      <a:cs typeface="Arial" pitchFamily="34" charset="0"/>
                    </a:rPr>
                    <a:t>«РУХАНИ ЖАҢҒЫРУ»</a:t>
                  </a:r>
                  <a:endParaRPr lang="ru-RU" sz="1200" dirty="0">
                    <a:ln w="6600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7" name="Прямоугольник 26"/>
              <p:cNvSpPr/>
              <p:nvPr/>
            </p:nvSpPr>
            <p:spPr>
              <a:xfrm>
                <a:off x="371058" y="1368152"/>
                <a:ext cx="4320480" cy="79208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 smtClean="0">
                    <a:latin typeface="Times New Roman" pitchFamily="18" charset="0"/>
                    <a:cs typeface="Times New Roman" pitchFamily="18" charset="0"/>
                  </a:rPr>
                  <a:t>Цель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 – создание условий для получения студентами гуманитарного образования на государственном языке по лучшим мировым образцам.</a:t>
                </a:r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4835554" y="144016"/>
              <a:ext cx="4104456" cy="216024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еревод 100 ведущих учебников в социально гуманитарной сфере на казахский язык.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рганизация экспертной комиссии по рецензированию переведенных учебников.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овершенствование терминологии, увеличение объема терминов на государственном языке, а также популяризация их. 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беспечение организаций образования, библиотек учебниками, изданными в рамках проекта.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роведение интеллектуальных конкурсов, викторин, дебатов среди различных социальных групп молодежи. </a:t>
              </a:r>
            </a:p>
          </p:txBody>
        </p:sp>
      </p:grpSp>
      <p:pic>
        <p:nvPicPr>
          <p:cNvPr id="23" name="Рисунок 22" descr="D:\Users\User\Desktop\Рухани школы\34\IMG_20191031_18372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51" y="2460357"/>
            <a:ext cx="141815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971600" y="2564904"/>
            <a:ext cx="2182958" cy="80368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200" cap="all" dirty="0" err="1" smtClean="0">
                <a:latin typeface="Arial" pitchFamily="34" charset="0"/>
                <a:cs typeface="Arial" pitchFamily="34" charset="0"/>
              </a:rPr>
              <a:t>Туған</a:t>
            </a:r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cap="all" dirty="0" err="1" smtClean="0">
                <a:latin typeface="Arial" pitchFamily="34" charset="0"/>
                <a:cs typeface="Arial" pitchFamily="34" charset="0"/>
              </a:rPr>
              <a:t>жер</a:t>
            </a:r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3528" y="3501008"/>
            <a:ext cx="4320480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воспитание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казахстанцев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чувства истинного патриотизма.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0032" y="2348880"/>
            <a:ext cx="4104456" cy="1944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*О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рганизация краеведческой работы в сфере образования, экологии и благоустройства, изучение региональной истории, восстановление культурно-исторических памятников и культурных объектов местного масштаба.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овлечение граждан к развитию родного края, а также решение социальных проблем.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азвитие культуры благотворительности.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рганизация выставок краеведческого декоративно прикладного творчества.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оздание туристских экспедиционных отрядов.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25" t="27787" r="80470" b="53627"/>
          <a:stretch/>
        </p:blipFill>
        <p:spPr>
          <a:xfrm>
            <a:off x="395536" y="2420888"/>
            <a:ext cx="631233" cy="1088901"/>
          </a:xfrm>
          <a:prstGeom prst="rect">
            <a:avLst/>
          </a:prstGeom>
        </p:spPr>
      </p:pic>
      <p:pic>
        <p:nvPicPr>
          <p:cNvPr id="36" name="Рисунок 35" descr="C:\Windows\System32\config\systemprofile\AppData\Local\Temp\Rar$DI92.080\IMG-20190528-WA0016.jpg"/>
          <p:cNvPicPr/>
          <p:nvPr/>
        </p:nvPicPr>
        <p:blipFill>
          <a:blip r:embed="rId5" cstate="print"/>
          <a:srcRect l="6269"/>
          <a:stretch>
            <a:fillRect/>
          </a:stretch>
        </p:blipFill>
        <p:spPr bwMode="auto">
          <a:xfrm>
            <a:off x="0" y="4365104"/>
            <a:ext cx="322975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Users\Б4\Desktop\09223126-c2e7-4efe-9478-727234bdf15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3240360" cy="24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WhatsApp Image 2020-01-28 at 08.52.56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7" y="4385317"/>
            <a:ext cx="2987824" cy="247268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260648"/>
            <a:ext cx="3024336" cy="80368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«духовные святыни. САКРАЛЬНАЯ ГЕОГРАФИЯ КАЗАХСТАНА»</a:t>
            </a:r>
            <a:endParaRPr lang="ru-RU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340768"/>
            <a:ext cx="3672408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сохранение, восстановление, популяризация исторических и культурных памятников, святых мест Казахстана.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188640"/>
            <a:ext cx="4680520" cy="20882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оздание культурно-географического пояса святынь Казахстана, определение его роли.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рганизация экспедиции по сакральным, туристским объектам Казахстана.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родвижение информационных проектов по сакральным местам в СМИ.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оддержка развития внутреннего туризма.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беспечение доступности сакральных объектов по части инфраструктуры и логистики.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овлечение молодежи, школьников в продвижение основной цели проекта.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07" t="27410" r="31888" b="54179"/>
          <a:stretch/>
        </p:blipFill>
        <p:spPr>
          <a:xfrm>
            <a:off x="219070" y="188262"/>
            <a:ext cx="631233" cy="10786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l="20076" t="29000" r="46767" b="24800"/>
          <a:stretch/>
        </p:blipFill>
        <p:spPr>
          <a:xfrm>
            <a:off x="6156176" y="4365104"/>
            <a:ext cx="2664296" cy="20882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48880"/>
            <a:ext cx="2807460" cy="2033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2348880"/>
            <a:ext cx="2688299" cy="20162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4365104"/>
            <a:ext cx="3168352" cy="21122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" name="Прямоугольник 23"/>
          <p:cNvSpPr/>
          <p:nvPr/>
        </p:nvSpPr>
        <p:spPr>
          <a:xfrm>
            <a:off x="395536" y="2420888"/>
            <a:ext cx="2782110" cy="7898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46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сакральных объектов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5439927"/>
            <a:ext cx="2880320" cy="8254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65 туристических маршрутов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3501008"/>
            <a:ext cx="2880320" cy="16443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 в</a:t>
            </a:r>
            <a:r>
              <a:rPr lang="kk-KZ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несены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 в республиканскую карту сакральных мест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1"/>
          <p:cNvGrpSpPr/>
          <p:nvPr/>
        </p:nvGrpSpPr>
        <p:grpSpPr>
          <a:xfrm>
            <a:off x="0" y="0"/>
            <a:ext cx="8898537" cy="6525344"/>
            <a:chOff x="0" y="0"/>
            <a:chExt cx="8898537" cy="6525344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" cstate="print"/>
            <a:srcRect l="32152" t="40200" r="50787" b="36000"/>
            <a:stretch/>
          </p:blipFill>
          <p:spPr>
            <a:xfrm>
              <a:off x="3088610" y="395816"/>
              <a:ext cx="1376466" cy="1080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25" t="53918" r="81114" b="27496"/>
            <a:stretch/>
          </p:blipFill>
          <p:spPr>
            <a:xfrm>
              <a:off x="251520" y="332656"/>
              <a:ext cx="604842" cy="1088901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905649" y="559117"/>
              <a:ext cx="2182958" cy="80368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«Современная казахстанская культура в глобальном мире»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0"/>
              <a:ext cx="266921" cy="652534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kk-KZ" sz="1200" dirty="0" smtClean="0">
                  <a:ln w="6600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«РУХАНИ ЖАҢҒЫРУ»</a:t>
              </a:r>
              <a:endParaRPr lang="ru-RU" sz="1200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29585" y="1567229"/>
              <a:ext cx="4320480" cy="7920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Цель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– популяризация культурных 	достижений Казахстана на мировом уровне.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794081" y="199077"/>
              <a:ext cx="4104456" cy="252028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еревод на шесть мировых языков лучших произведений современных казахстанских деятелей в сфере литературы, гуманитарных наук, творческие работы художников, музыкантов, скульпторов.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родвижение лучших произведений современных казахстанских деятелей культуры.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опуляризация казахстанской культуры в стране, а также содействие популяризации культурных достижений Казахстана за рубежом.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Р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азработка и использование современных форм подачи материала для продвижения современной казахстанской культуры. </a:t>
              </a:r>
            </a:p>
            <a:p>
              <a:pPr algn="ctr"/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оддержка творческой интеллигенции. 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Рисунок 15" descr="На данном изображении может находиться: 4 человека, люди стоят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869160"/>
            <a:ext cx="2915816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На данном изображении может находиться: 6 человек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780928"/>
            <a:ext cx="2915816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/>
          <a:srcRect l="24013" t="40200" r="50787" b="36000"/>
          <a:stretch/>
        </p:blipFill>
        <p:spPr>
          <a:xfrm>
            <a:off x="395536" y="4581128"/>
            <a:ext cx="3908358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24013" t="44400" r="50787" b="33200"/>
          <a:stretch/>
        </p:blipFill>
        <p:spPr>
          <a:xfrm>
            <a:off x="395536" y="2492896"/>
            <a:ext cx="3855917" cy="207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Нет описания фото.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869160"/>
            <a:ext cx="2195030" cy="1693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 descr="На данном изображении может находиться: еда и в помещении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2780928"/>
            <a:ext cx="2193224" cy="18434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object 2"/>
          <p:cNvSpPr txBox="1"/>
          <p:nvPr/>
        </p:nvSpPr>
        <p:spPr>
          <a:xfrm>
            <a:off x="395536" y="4365104"/>
            <a:ext cx="7344815" cy="383282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3815" rIns="0" bIns="0" rtlCol="0">
            <a:spAutoFit/>
          </a:bodyPr>
          <a:lstStyle/>
          <a:p>
            <a:pPr marL="11513" lvl="0">
              <a:spcBef>
                <a:spcPts val="109"/>
              </a:spcBef>
            </a:pPr>
            <a:r>
              <a:rPr lang="kk-K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 «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ERTIS PROMENADE</a:t>
            </a:r>
            <a:r>
              <a:rPr lang="kk-K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»</a:t>
            </a:r>
            <a:endParaRPr kumimoji="0" sz="2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266921" cy="65253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kk-KZ" sz="120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«РУХАНИ ЖАҢҒЫРУ»</a:t>
            </a:r>
            <a:endParaRPr lang="ru-RU" sz="120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903" r="1867" b="26453"/>
          <a:stretch>
            <a:fillRect/>
          </a:stretch>
        </p:blipFill>
        <p:spPr>
          <a:xfrm>
            <a:off x="2893098" y="0"/>
            <a:ext cx="1657213" cy="132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827584" y="316712"/>
            <a:ext cx="2182958" cy="80368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«100 НОВЫХ ЛИЦ Казахстана»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3528" y="1396832"/>
            <a:ext cx="4320480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показать истории успешных людей, олицетворяющих современный Казахстан, его успехи и достижения в различных сферах деятельности.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788024" y="244704"/>
            <a:ext cx="4104456" cy="1944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*С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формировать научно обоснованные критерии выдвижения и определения современных лидеров.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нформационное 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имиджевое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продвижение победителей проекта, популяризация их опыта, достижений.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оддержка и оказание содействия в реализации инициатив, опыта, проектов победителей «100 новых лиц Казахстана». *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ктивное вовлечение в реализацию социальных, экологических,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имиджевых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других проектов, направленных на развитие общества.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91" t="53550" r="32348" b="27312"/>
          <a:stretch/>
        </p:blipFill>
        <p:spPr>
          <a:xfrm>
            <a:off x="245462" y="112967"/>
            <a:ext cx="604842" cy="1121245"/>
          </a:xfrm>
          <a:prstGeom prst="rect">
            <a:avLst/>
          </a:prstGeom>
        </p:spPr>
      </p:pic>
      <p:pic>
        <p:nvPicPr>
          <p:cNvPr id="1027" name="Picture 3" descr="C:\Users\ASUS\Pictures\Новая папка\жанар_байсейіто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48880"/>
            <a:ext cx="1883210" cy="231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SUS\Pictures\Новая папка\куат_Исенов.jpg"/>
          <p:cNvPicPr>
            <a:picLocks noChangeAspect="1" noChangeArrowheads="1"/>
          </p:cNvPicPr>
          <p:nvPr/>
        </p:nvPicPr>
        <p:blipFill>
          <a:blip r:embed="rId5" cstate="print"/>
          <a:srcRect l="25000"/>
          <a:stretch>
            <a:fillRect/>
          </a:stretch>
        </p:blipFill>
        <p:spPr bwMode="auto">
          <a:xfrm>
            <a:off x="4644008" y="2348880"/>
            <a:ext cx="1736124" cy="231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SUS\Pictures\Новая папка\Лодочникова_Алекс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348880"/>
            <a:ext cx="2170683" cy="2170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ASUS\Pictures\Новая папка\максим_черуцк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2348880"/>
            <a:ext cx="1869672" cy="237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SUS\Pictures\Новая папка\Ерлан_рамазан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4293096"/>
            <a:ext cx="234888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Lenovo\Desktop\2019_11_06_иманбек з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2376264" cy="2389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7"/>
          <p:cNvGrpSpPr/>
          <p:nvPr/>
        </p:nvGrpSpPr>
        <p:grpSpPr>
          <a:xfrm>
            <a:off x="1" y="0"/>
            <a:ext cx="8964487" cy="6333743"/>
            <a:chOff x="1" y="0"/>
            <a:chExt cx="8964487" cy="6333743"/>
          </a:xfrm>
        </p:grpSpPr>
        <p:pic>
          <p:nvPicPr>
            <p:cNvPr id="55" name="Рисунок 54" descr="На данном изображении может находиться: 1 человек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361" y="0"/>
              <a:ext cx="1403648" cy="11247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25" t="2208" r="80357" b="79390"/>
            <a:stretch/>
          </p:blipFill>
          <p:spPr>
            <a:xfrm>
              <a:off x="242953" y="47585"/>
              <a:ext cx="656640" cy="104646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707" t="2208" r="31776" b="79537"/>
            <a:stretch/>
          </p:blipFill>
          <p:spPr>
            <a:xfrm>
              <a:off x="253244" y="2254517"/>
              <a:ext cx="656640" cy="1038118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961310" y="222299"/>
              <a:ext cx="2254368" cy="78008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200" cap="all" dirty="0">
                  <a:latin typeface="Arial" pitchFamily="34" charset="0"/>
                  <a:cs typeface="Arial" pitchFamily="34" charset="0"/>
                </a:rPr>
                <a:t>Архив – 2025</a:t>
              </a:r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»</a:t>
              </a:r>
              <a:endParaRPr lang="ru-RU" sz="1200" cap="all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" y="0"/>
              <a:ext cx="275652" cy="6333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Ұлы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даланың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жеті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қыры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23528" y="1340768"/>
              <a:ext cx="4320480" cy="7920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Цель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– фундаментальные исследования в отечественных и зарубежных архивах с целью восстановления недостающих фрагментов истории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860032" y="188640"/>
              <a:ext cx="4104456" cy="194421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 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1.Проведение археографических работ в зарубежных архивах и фондах по истории и культуре.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2. Сбор архивных данных с последующим анализом и оцифровкой.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3.Создание историко-археологического движения при школах и краеведческих музеях во всех регионах страны.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4.Обеспечение доступности к архивной информации. 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395536" y="3501008"/>
            <a:ext cx="4320480" cy="792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сохранение и развитие культурного наследия казахского народа через создание музеев древнего искусства и технологий Великой степи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/>
          <a:srcRect l="25588" t="33201" r="50787" b="36000"/>
          <a:stretch/>
        </p:blipFill>
        <p:spPr>
          <a:xfrm>
            <a:off x="3096344" y="2239470"/>
            <a:ext cx="1547664" cy="113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961307" y="2492896"/>
            <a:ext cx="2254368" cy="78008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cap="all" dirty="0" smtClean="0">
                <a:latin typeface="Arial" pitchFamily="34" charset="0"/>
                <a:cs typeface="Arial" pitchFamily="34" charset="0"/>
              </a:rPr>
              <a:t>«МУЗЕЙ ДРЕВНЕГО ИСКУССТВА И ТЕХНОЛОГИЙ ВЕЛИКОЙ СТЕПИ»</a:t>
            </a:r>
            <a:endParaRPr lang="ru-RU" sz="1200" cap="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60032" y="2420888"/>
            <a:ext cx="4104456" cy="22322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1.Организация экспедиций по нахождению образцов искусства и технологий кочевников. 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2.Проведение выставок мастеров-ремесленников с реконструкцией быта и предметов культуры кочевников.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3.Проведение фестивалей исторических реконструкций в регионах Казахстана.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4.Создание виртуальных музеев с элементами дополненной реальности.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5.Организация передвижных тематических выставок в различных регионах страны. 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SUS\Pictures\Новая папка\7d6ce5de2f852646854128de2c5920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941168"/>
            <a:ext cx="2966294" cy="1668540"/>
          </a:xfrm>
          <a:prstGeom prst="rect">
            <a:avLst/>
          </a:prstGeom>
          <a:noFill/>
        </p:spPr>
      </p:pic>
      <p:pic>
        <p:nvPicPr>
          <p:cNvPr id="2051" name="Picture 3" descr="C:\Users\ASUS\Pictures\Новая папка\1577074477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941168"/>
            <a:ext cx="2376264" cy="1663385"/>
          </a:xfrm>
          <a:prstGeom prst="rect">
            <a:avLst/>
          </a:prstGeom>
          <a:noFill/>
        </p:spPr>
      </p:pic>
      <p:pic>
        <p:nvPicPr>
          <p:cNvPr id="2052" name="Picture 4" descr="C:\Users\ASUS\Pictures\Новая папка\2019122310131965577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941168"/>
            <a:ext cx="2952328" cy="1660684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7"/>
          <p:cNvGrpSpPr/>
          <p:nvPr/>
        </p:nvGrpSpPr>
        <p:grpSpPr>
          <a:xfrm>
            <a:off x="1" y="0"/>
            <a:ext cx="8964487" cy="6333743"/>
            <a:chOff x="1" y="0"/>
            <a:chExt cx="8964487" cy="6333743"/>
          </a:xfrm>
        </p:grpSpPr>
        <p:pic>
          <p:nvPicPr>
            <p:cNvPr id="56" name="Рисунок 55" descr="WhatsApp Image 2020-01-27 at 14.17.34.jpeg"/>
            <p:cNvPicPr>
              <a:picLocks noChangeAspect="1"/>
            </p:cNvPicPr>
            <p:nvPr/>
          </p:nvPicPr>
          <p:blipFill>
            <a:blip r:embed="rId2" cstate="print"/>
            <a:srcRect t="18501"/>
            <a:stretch>
              <a:fillRect/>
            </a:stretch>
          </p:blipFill>
          <p:spPr>
            <a:xfrm>
              <a:off x="3322660" y="332655"/>
              <a:ext cx="1331640" cy="1251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25" t="27787" r="80726" b="53627"/>
            <a:stretch/>
          </p:blipFill>
          <p:spPr>
            <a:xfrm>
              <a:off x="395536" y="404664"/>
              <a:ext cx="641067" cy="1056928"/>
            </a:xfrm>
            <a:prstGeom prst="rect">
              <a:avLst/>
            </a:prstGeom>
          </p:spPr>
        </p:pic>
        <p:sp>
          <p:nvSpPr>
            <p:cNvPr id="42" name="Прямоугольник 41"/>
            <p:cNvSpPr/>
            <p:nvPr/>
          </p:nvSpPr>
          <p:spPr>
            <a:xfrm>
              <a:off x="971600" y="548680"/>
              <a:ext cx="2254368" cy="78008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cap="all" dirty="0" smtClean="0">
                  <a:latin typeface="Arial" pitchFamily="34" charset="0"/>
                  <a:cs typeface="Arial" pitchFamily="34" charset="0"/>
                </a:rPr>
                <a:t>«ВЕЛИКИЕ ИМЕНА Великой степи»</a:t>
              </a:r>
              <a:endParaRPr lang="ru-RU" sz="1200" cap="all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" y="0"/>
              <a:ext cx="275652" cy="6333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Ұлы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даланың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жеті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cap="all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қыры</a:t>
              </a:r>
              <a:r>
                <a:rPr lang="ru-RU" sz="1200" cap="all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95536" y="1628800"/>
              <a:ext cx="4320480" cy="79208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– изучение и популяризация жизни, наследия великих исторических деятелей Степи.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860032" y="260648"/>
              <a:ext cx="4104456" cy="252028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Задачи: </a:t>
              </a:r>
              <a:endParaRPr lang="ru-RU" sz="11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1.Создание 	учебно-образовательного  Парка энциклопедии «Великие имена Великой степи».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2.Формирование актуальной галереи образов великих мыслителей, поэтов и правителей прошлого в современном искусстве с привлечением зарубежных специалистов, в том числе с использованием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креативного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потенциала альтернативного молодежного искусства. 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3.Увековечивание наследия великих деятелей Степи, в том числе открытие музеев под открытым небом во всех регионах. </a:t>
              </a:r>
            </a:p>
            <a:p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4.Популяризация их наследия, в том числе создание и распространение научно-популярной серии «Выдающиеся личности Великой степи» – «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Ұлы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Дала </a:t>
              </a:r>
              <a:r>
                <a:rPr lang="ru-RU" sz="1100" dirty="0" err="1" smtClean="0">
                  <a:latin typeface="Times New Roman" pitchFamily="18" charset="0"/>
                  <a:cs typeface="Times New Roman" pitchFamily="18" charset="0"/>
                </a:rPr>
                <a:t>тұлғалары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». </a:t>
              </a:r>
              <a:endParaRPr lang="ru-RU" sz="11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4" name="Рисунок 33" descr="WhatsApp Image 2020-01-27 at 14.17.34 (2).jpeg"/>
          <p:cNvPicPr>
            <a:picLocks noChangeAspect="1"/>
          </p:cNvPicPr>
          <p:nvPr/>
        </p:nvPicPr>
        <p:blipFill>
          <a:blip r:embed="rId4" cstate="print"/>
          <a:srcRect l="6688" t="12852" r="5901" b="11550"/>
          <a:stretch>
            <a:fillRect/>
          </a:stretch>
        </p:blipFill>
        <p:spPr>
          <a:xfrm>
            <a:off x="4283968" y="2852936"/>
            <a:ext cx="466251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WhatsApp Image 2020-01-27 at 14.17.34.jpeg"/>
          <p:cNvPicPr>
            <a:picLocks noChangeAspect="1"/>
          </p:cNvPicPr>
          <p:nvPr/>
        </p:nvPicPr>
        <p:blipFill>
          <a:blip r:embed="rId5" cstate="print"/>
          <a:srcRect t="18501"/>
          <a:stretch>
            <a:fillRect/>
          </a:stretch>
        </p:blipFill>
        <p:spPr>
          <a:xfrm>
            <a:off x="395536" y="2492896"/>
            <a:ext cx="3888432" cy="4225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1260</Words>
  <Application>Microsoft Office PowerPoint</Application>
  <PresentationFormat>Экран (4:3)</PresentationFormat>
  <Paragraphs>132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Основные аспекты  программы «Рухани Жаңғыру»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Дом</cp:lastModifiedBy>
  <cp:revision>383</cp:revision>
  <dcterms:created xsi:type="dcterms:W3CDTF">2020-04-11T07:05:48Z</dcterms:created>
  <dcterms:modified xsi:type="dcterms:W3CDTF">2021-11-15T11:10:43Z</dcterms:modified>
</cp:coreProperties>
</file>