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8%D1%80%D0%B0%D0%BD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s://ru.wikipedia.org/wiki/%D0%90%D1%84%D0%B3%D0%B0%D0%BD%D0%B8%D1%81%D1%82%D0%B0%D0%BD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0%B8%D1%82%D0%B0%D0%B9" TargetMode="External"/><Relationship Id="rId5" Type="http://schemas.openxmlformats.org/officeDocument/2006/relationships/hyperlink" Target="https://ru.wikipedia.org/wiki/1912_%D0%B3%D0%BE%D0%B4" TargetMode="External"/><Relationship Id="rId4" Type="http://schemas.openxmlformats.org/officeDocument/2006/relationships/hyperlink" Target="https://ru.wikipedia.org/wiki/%D0%9A%D0%B0%D0%B7%D0%B0%D1%85%D1%81%D0%BA%D0%B8%D0%B9_%D0%B0%D0%BB%D1%84%D0%B0%D0%B2%D0%B8%D1%82" TargetMode="External"/><Relationship Id="rId9" Type="http://schemas.openxmlformats.org/officeDocument/2006/relationships/hyperlink" Target="https://ru.wikipedia.org/wiki/%D0%91%D0%BE%D0%BB%D1%8C%D1%88%D0%BE%D0%B9_%D1%82%D0%B5%D1%80%D1%80%D0%BE%D1%8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4191000" cy="3733800"/>
          </a:xfrm>
        </p:spPr>
        <p:txBody>
          <a:bodyPr>
            <a:normAutofit fontScale="90000"/>
          </a:bodyPr>
          <a:lstStyle/>
          <a:p>
            <a:r>
              <a:rPr lang="ru-RU" b="1" i="1" cap="all" dirty="0" smtClean="0">
                <a:solidFill>
                  <a:srgbClr val="C00000"/>
                </a:solidFill>
              </a:rPr>
              <a:t>АХМЕТ </a:t>
            </a:r>
            <a:r>
              <a:rPr lang="ru-RU" b="1" i="1" cap="all" dirty="0" smtClean="0">
                <a:solidFill>
                  <a:srgbClr val="C00000"/>
                </a:solidFill>
              </a:rPr>
              <a:t>БАЙТУРСЫНОВ</a:t>
            </a:r>
            <a:br>
              <a:rPr lang="ru-RU" b="1" i="1" cap="all" dirty="0" smtClean="0">
                <a:solidFill>
                  <a:srgbClr val="C00000"/>
                </a:solidFill>
              </a:rPr>
            </a:br>
            <a:r>
              <a:rPr lang="ru-RU" b="1" i="1" cap="all" dirty="0" smtClean="0">
                <a:solidFill>
                  <a:srgbClr val="C00000"/>
                </a:solidFill>
              </a:rPr>
              <a:t> БИОГРАФИЯ</a:t>
            </a:r>
            <a:r>
              <a:rPr lang="ru-RU" b="1" i="1" cap="all" dirty="0" smtClean="0"/>
              <a:t/>
            </a:r>
            <a:br>
              <a:rPr lang="ru-RU" b="1" i="1" cap="all" dirty="0" smtClean="0"/>
            </a:br>
            <a:r>
              <a:rPr lang="ru-RU" b="1" i="1" cap="all" dirty="0" smtClean="0"/>
              <a:t/>
            </a:r>
            <a:br>
              <a:rPr lang="ru-RU" b="1" i="1" cap="all" dirty="0" smtClean="0"/>
            </a:br>
            <a:r>
              <a:rPr lang="ru-RU" sz="2200" b="1" i="1" dirty="0" smtClean="0">
                <a:solidFill>
                  <a:srgbClr val="002060"/>
                </a:solidFill>
              </a:rPr>
              <a:t>(</a:t>
            </a:r>
            <a:r>
              <a:rPr lang="ru-RU" sz="2200" b="1" i="1" dirty="0" smtClean="0">
                <a:solidFill>
                  <a:srgbClr val="002060"/>
                </a:solidFill>
              </a:rPr>
              <a:t>28.01.1873, </a:t>
            </a:r>
            <a:r>
              <a:rPr lang="ru-RU" sz="2200" b="1" i="1" dirty="0" smtClean="0">
                <a:solidFill>
                  <a:srgbClr val="002060"/>
                </a:solidFill>
              </a:rPr>
              <a:t> </a:t>
            </a:r>
            <a:r>
              <a:rPr lang="ru-RU" sz="2200" b="1" i="1" dirty="0" err="1" smtClean="0">
                <a:solidFill>
                  <a:srgbClr val="002060"/>
                </a:solidFill>
              </a:rPr>
              <a:t>Сарытубек</a:t>
            </a:r>
            <a:r>
              <a:rPr lang="ru-RU" sz="2200" b="1" i="1" dirty="0" smtClean="0">
                <a:solidFill>
                  <a:srgbClr val="002060"/>
                </a:solidFill>
              </a:rPr>
              <a:t> </a:t>
            </a:r>
            <a:r>
              <a:rPr lang="ru-RU" sz="2200" b="1" i="1" dirty="0" err="1" smtClean="0">
                <a:solidFill>
                  <a:srgbClr val="002060"/>
                </a:solidFill>
              </a:rPr>
              <a:t>Жангельдинского</a:t>
            </a:r>
            <a:r>
              <a:rPr lang="ru-RU" sz="2200" b="1" i="1" dirty="0" smtClean="0">
                <a:solidFill>
                  <a:srgbClr val="002060"/>
                </a:solidFill>
              </a:rPr>
              <a:t> района </a:t>
            </a:r>
            <a:r>
              <a:rPr lang="ru-RU" sz="2200" b="1" i="1" dirty="0" err="1" smtClean="0">
                <a:solidFill>
                  <a:srgbClr val="002060"/>
                </a:solidFill>
              </a:rPr>
              <a:t>Костанайской</a:t>
            </a:r>
            <a:r>
              <a:rPr lang="ru-RU" sz="2200" b="1" i="1" dirty="0" smtClean="0">
                <a:solidFill>
                  <a:srgbClr val="002060"/>
                </a:solidFill>
              </a:rPr>
              <a:t> области — 08.12.1938, </a:t>
            </a:r>
            <a:r>
              <a:rPr lang="ru-RU" sz="2200" b="1" i="1" dirty="0" err="1" smtClean="0">
                <a:solidFill>
                  <a:srgbClr val="002060"/>
                </a:solidFill>
              </a:rPr>
              <a:t>Алматы</a:t>
            </a:r>
            <a:r>
              <a:rPr lang="ru-RU" sz="2200" b="1" i="1" dirty="0" smtClean="0">
                <a:solidFill>
                  <a:srgbClr val="002060"/>
                </a:solidFill>
              </a:rPr>
              <a:t>)</a:t>
            </a:r>
            <a:r>
              <a:rPr lang="ru-RU" sz="2200" b="1" i="1" dirty="0" smtClean="0">
                <a:solidFill>
                  <a:srgbClr val="002060"/>
                </a:solidFill>
              </a:rPr>
              <a:t> 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cap="all" dirty="0"/>
          </a:p>
        </p:txBody>
      </p:sp>
      <p:pic>
        <p:nvPicPr>
          <p:cNvPr id="1026" name="Picture 2" descr="C:\Program Files\Call Of Duty.Black Ops 2.Digital Deluxe.v 1.0.0.1\Desktop\бастауыш\800px-Ахмет_Байтұрсынов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52400"/>
            <a:ext cx="4419600" cy="655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C:\Program Files\Call Of Duty.Black Ops 2.Digital Deluxe.v 1.0.0.1\Desktop\бастауыш\fon-dlya-prezentacii-po-literature-3.jpg"/>
          <p:cNvPicPr>
            <a:picLocks noChangeAspect="1" noChangeArrowheads="1"/>
          </p:cNvPicPr>
          <p:nvPr/>
        </p:nvPicPr>
        <p:blipFill>
          <a:blip r:embed="rId2">
            <a:lum bright="11000"/>
          </a:blip>
          <a:srcRect/>
          <a:stretch>
            <a:fillRect/>
          </a:stretch>
        </p:blipFill>
        <p:spPr bwMode="auto">
          <a:xfrm>
            <a:off x="-304800" y="-485776"/>
            <a:ext cx="9753600" cy="7343776"/>
          </a:xfrm>
          <a:prstGeom prst="rect">
            <a:avLst/>
          </a:prstGeom>
          <a:noFill/>
        </p:spPr>
      </p:pic>
      <p:pic>
        <p:nvPicPr>
          <p:cNvPr id="2054" name="Picture 6" descr="http://kazgazeta.kz/wp-content/uploads/b793d0ccf0d5d1b43986b9d265e85ae6_L-400x26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990600"/>
            <a:ext cx="3733800" cy="40386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81400" y="304800"/>
            <a:ext cx="5562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           </a:t>
            </a:r>
            <a:r>
              <a:rPr lang="ru-RU" b="1" dirty="0" err="1" smtClean="0">
                <a:solidFill>
                  <a:srgbClr val="002060"/>
                </a:solidFill>
              </a:rPr>
              <a:t>Ахмет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Байтурсынов</a:t>
            </a:r>
            <a:r>
              <a:rPr lang="ru-RU" b="1" dirty="0" smtClean="0">
                <a:solidFill>
                  <a:srgbClr val="002060"/>
                </a:solidFill>
              </a:rPr>
              <a:t> — казахский общественный и государственный деятель, член Коммунистической партии большевиков (ВКП б) (репрессирован в 1937 году), просветитель, учёный-лингвист, литературовед, тюрколог, переводчик.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          </a:t>
            </a:r>
            <a:r>
              <a:rPr lang="ru-RU" b="1" dirty="0" err="1" smtClean="0">
                <a:solidFill>
                  <a:srgbClr val="002060"/>
                </a:solidFill>
              </a:rPr>
              <a:t>Байтурсынов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был блестящим литератором, педагогом, лингвистом. Он реформировал </a:t>
            </a:r>
            <a:r>
              <a:rPr lang="ru-RU" b="1" u="sng" dirty="0" smtClean="0">
                <a:solidFill>
                  <a:srgbClr val="002060"/>
                </a:solidFill>
                <a:hlinkClick r:id="rId4" tooltip="Казахский алфавит"/>
              </a:rPr>
              <a:t>казахское письмо</a:t>
            </a:r>
            <a:r>
              <a:rPr lang="ru-RU" b="1" dirty="0" smtClean="0">
                <a:solidFill>
                  <a:srgbClr val="002060"/>
                </a:solidFill>
              </a:rPr>
              <a:t> на основе арабской графики, дав возможность пользоваться ею миллионам казахов, живущих за границей. В </a:t>
            </a:r>
            <a:r>
              <a:rPr lang="ru-RU" b="1" dirty="0" smtClean="0">
                <a:solidFill>
                  <a:srgbClr val="002060"/>
                </a:solidFill>
                <a:hlinkClick r:id="rId5" tooltip="1912 год"/>
              </a:rPr>
              <a:t>1912 году</a:t>
            </a:r>
            <a:r>
              <a:rPr lang="ru-RU" b="1" dirty="0" smtClean="0">
                <a:solidFill>
                  <a:srgbClr val="002060"/>
                </a:solidFill>
              </a:rPr>
              <a:t> </a:t>
            </a:r>
            <a:r>
              <a:rPr lang="ru-RU" b="1" dirty="0" err="1" smtClean="0">
                <a:solidFill>
                  <a:srgbClr val="002060"/>
                </a:solidFill>
              </a:rPr>
              <a:t>Ахмет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Байтурсынов</a:t>
            </a:r>
            <a:r>
              <a:rPr lang="ru-RU" b="1" dirty="0" smtClean="0">
                <a:solidFill>
                  <a:srgbClr val="002060"/>
                </a:solidFill>
              </a:rPr>
              <a:t> исключил все чисто арабские буквы, не используемые в казахском языке, и добавил буквы, специфические для казахского языка. Новый алфавит, получивший название «</a:t>
            </a:r>
            <a:r>
              <a:rPr lang="ru-RU" b="1" dirty="0" err="1" smtClean="0">
                <a:solidFill>
                  <a:srgbClr val="002060"/>
                </a:solidFill>
              </a:rPr>
              <a:t>Жаңа Емле</a:t>
            </a:r>
            <a:r>
              <a:rPr lang="ru-RU" b="1" dirty="0" smtClean="0">
                <a:solidFill>
                  <a:srgbClr val="002060"/>
                </a:solidFill>
              </a:rPr>
              <a:t>» («Новая орфография»), до сих пор применяется казахами, живущими в </a:t>
            </a:r>
            <a:r>
              <a:rPr lang="ru-RU" b="1" dirty="0" smtClean="0">
                <a:solidFill>
                  <a:srgbClr val="002060"/>
                </a:solidFill>
                <a:hlinkClick r:id="rId6" tooltip="Китай"/>
              </a:rPr>
              <a:t>Китае</a:t>
            </a:r>
            <a:r>
              <a:rPr lang="ru-RU" b="1" dirty="0" smtClean="0">
                <a:solidFill>
                  <a:srgbClr val="002060"/>
                </a:solidFill>
              </a:rPr>
              <a:t>, </a:t>
            </a:r>
            <a:r>
              <a:rPr lang="ru-RU" b="1" dirty="0" smtClean="0">
                <a:solidFill>
                  <a:srgbClr val="002060"/>
                </a:solidFill>
                <a:hlinkClick r:id="rId7" tooltip="Афганистан"/>
              </a:rPr>
              <a:t>Афганистане</a:t>
            </a:r>
            <a:r>
              <a:rPr lang="ru-RU" b="1" dirty="0" smtClean="0">
                <a:solidFill>
                  <a:srgbClr val="002060"/>
                </a:solidFill>
              </a:rPr>
              <a:t>, </a:t>
            </a:r>
            <a:r>
              <a:rPr lang="ru-RU" b="1" dirty="0" smtClean="0">
                <a:solidFill>
                  <a:srgbClr val="002060"/>
                </a:solidFill>
                <a:hlinkClick r:id="rId8" tooltip="Иран"/>
              </a:rPr>
              <a:t>Иране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           Разработал </a:t>
            </a:r>
            <a:r>
              <a:rPr lang="ru-RU" b="1" dirty="0" smtClean="0">
                <a:solidFill>
                  <a:srgbClr val="002060"/>
                </a:solidFill>
              </a:rPr>
              <a:t>основы казахского и научную терминологию для определения казахской грамматики.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           Расстрелян </a:t>
            </a:r>
            <a:r>
              <a:rPr lang="ru-RU" b="1" dirty="0" smtClean="0">
                <a:solidFill>
                  <a:srgbClr val="002060"/>
                </a:solidFill>
              </a:rPr>
              <a:t>в период </a:t>
            </a:r>
            <a:r>
              <a:rPr lang="ru-RU" b="1" dirty="0" smtClean="0">
                <a:solidFill>
                  <a:srgbClr val="002060"/>
                </a:solidFill>
                <a:hlinkClick r:id="rId9" tooltip="Большой террор"/>
              </a:rPr>
              <a:t>Большого террора</a:t>
            </a:r>
            <a:r>
              <a:rPr lang="ru-RU" b="1" dirty="0" smtClean="0">
                <a:solidFill>
                  <a:srgbClr val="002060"/>
                </a:solidFill>
              </a:rPr>
              <a:t>, реабилитирован посмертно.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Program Files\Call Of Duty.Black Ops 2.Digital Deluxe.v 1.0.0.1\Desktop\бастауыш\ace2d3abd00e9ad0b5c7e5fef263a2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33400"/>
            <a:ext cx="4876799" cy="4572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876800" y="457201"/>
            <a:ext cx="4038600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100" b="1" dirty="0" smtClean="0">
                <a:solidFill>
                  <a:srgbClr val="C00000"/>
                </a:solidFill>
              </a:rPr>
              <a:t>          </a:t>
            </a:r>
            <a:r>
              <a:rPr lang="ru-RU" sz="2000" b="1" dirty="0" smtClean="0">
                <a:solidFill>
                  <a:srgbClr val="C00000"/>
                </a:solidFill>
              </a:rPr>
              <a:t>В </a:t>
            </a:r>
            <a:r>
              <a:rPr lang="ru-RU" sz="2000" b="1" dirty="0" smtClean="0">
                <a:solidFill>
                  <a:srgbClr val="C00000"/>
                </a:solidFill>
              </a:rPr>
              <a:t>1895—1909 работал учителем в русско-казахских школах гг. </a:t>
            </a:r>
            <a:r>
              <a:rPr lang="ru-RU" sz="2000" b="1" dirty="0" err="1" smtClean="0">
                <a:solidFill>
                  <a:srgbClr val="C00000"/>
                </a:solidFill>
              </a:rPr>
              <a:t>Актобе</a:t>
            </a:r>
            <a:r>
              <a:rPr lang="ru-RU" sz="2000" b="1" dirty="0" smtClean="0">
                <a:solidFill>
                  <a:srgbClr val="C00000"/>
                </a:solidFill>
              </a:rPr>
              <a:t> и </a:t>
            </a:r>
            <a:r>
              <a:rPr lang="ru-RU" sz="2000" b="1" dirty="0" err="1" smtClean="0">
                <a:solidFill>
                  <a:srgbClr val="C00000"/>
                </a:solidFill>
              </a:rPr>
              <a:t>Костанай</a:t>
            </a:r>
            <a:r>
              <a:rPr lang="ru-RU" sz="2000" b="1" dirty="0" smtClean="0">
                <a:solidFill>
                  <a:srgbClr val="C00000"/>
                </a:solidFill>
              </a:rPr>
              <a:t>, заведовал городским училищем в </a:t>
            </a:r>
            <a:r>
              <a:rPr lang="ru-RU" sz="2000" b="1" dirty="0" err="1" smtClean="0">
                <a:solidFill>
                  <a:srgbClr val="C00000"/>
                </a:solidFill>
              </a:rPr>
              <a:t>Каркаралы</a:t>
            </a:r>
            <a:r>
              <a:rPr lang="ru-RU" sz="2000" b="1" dirty="0" smtClean="0">
                <a:solidFill>
                  <a:srgbClr val="C00000"/>
                </a:solidFill>
              </a:rPr>
              <a:t>.  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        Политическая </a:t>
            </a:r>
            <a:r>
              <a:rPr lang="ru-RU" sz="2000" b="1" dirty="0" smtClean="0">
                <a:solidFill>
                  <a:srgbClr val="C00000"/>
                </a:solidFill>
              </a:rPr>
              <a:t>деятельность </a:t>
            </a:r>
            <a:r>
              <a:rPr lang="ru-RU" sz="2000" b="1" dirty="0" err="1" smtClean="0">
                <a:solidFill>
                  <a:srgbClr val="C00000"/>
                </a:solidFill>
              </a:rPr>
              <a:t>Байтурсынова</a:t>
            </a:r>
            <a:r>
              <a:rPr lang="ru-RU" sz="2000" b="1" dirty="0" smtClean="0">
                <a:solidFill>
                  <a:srgbClr val="C00000"/>
                </a:solidFill>
              </a:rPr>
              <a:t> начинается с 1905. </a:t>
            </a:r>
            <a:r>
              <a:rPr lang="ru-RU" sz="2000" b="1" dirty="0" smtClean="0">
                <a:solidFill>
                  <a:srgbClr val="C00000"/>
                </a:solidFill>
              </a:rPr>
              <a:t>         </a:t>
            </a: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        Он </a:t>
            </a:r>
            <a:r>
              <a:rPr lang="ru-RU" sz="2000" b="1" dirty="0" smtClean="0">
                <a:solidFill>
                  <a:srgbClr val="C00000"/>
                </a:solidFill>
              </a:rPr>
              <a:t>один из авторов </a:t>
            </a:r>
            <a:r>
              <a:rPr lang="ru-RU" sz="2000" b="1" dirty="0" err="1" smtClean="0">
                <a:solidFill>
                  <a:srgbClr val="C00000"/>
                </a:solidFill>
              </a:rPr>
              <a:t>Каркаралинской</a:t>
            </a:r>
            <a:r>
              <a:rPr lang="ru-RU" sz="2000" b="1" dirty="0" smtClean="0">
                <a:solidFill>
                  <a:srgbClr val="C00000"/>
                </a:solidFill>
              </a:rPr>
              <a:t> петиции, под которой подписались 14500 человек. В ней поднимались вопросы местного управления, суда; изменения системы народного образования; </a:t>
            </a:r>
            <a:r>
              <a:rPr lang="ru-RU" sz="2000" b="1" dirty="0" smtClean="0">
                <a:solidFill>
                  <a:srgbClr val="C00000"/>
                </a:solidFill>
              </a:rPr>
              <a:t>свободы </a:t>
            </a:r>
            <a:r>
              <a:rPr lang="ru-RU" sz="2000" b="1" dirty="0" smtClean="0">
                <a:solidFill>
                  <a:srgbClr val="C00000"/>
                </a:solidFill>
              </a:rPr>
              <a:t>совести и вероисповедания; выпуска </a:t>
            </a:r>
            <a:r>
              <a:rPr lang="ru-RU" sz="2000" b="1" dirty="0" smtClean="0">
                <a:solidFill>
                  <a:srgbClr val="C00000"/>
                </a:solidFill>
              </a:rPr>
              <a:t>газет, открытия </a:t>
            </a:r>
            <a:r>
              <a:rPr lang="ru-RU" sz="2000" b="1" dirty="0" smtClean="0">
                <a:solidFill>
                  <a:srgbClr val="C00000"/>
                </a:solidFill>
              </a:rPr>
              <a:t>типографий; принятия новых законов. 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762000"/>
            <a:ext cx="36576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dirty="0" smtClean="0">
                <a:solidFill>
                  <a:srgbClr val="FFFF00"/>
                </a:solidFill>
              </a:rPr>
              <a:t>       </a:t>
            </a:r>
            <a:r>
              <a:rPr lang="ru-RU" sz="1700" b="1" dirty="0" smtClean="0">
                <a:solidFill>
                  <a:srgbClr val="002060"/>
                </a:solidFill>
              </a:rPr>
              <a:t>1 </a:t>
            </a:r>
            <a:r>
              <a:rPr lang="ru-RU" sz="1700" b="1" dirty="0" smtClean="0">
                <a:solidFill>
                  <a:srgbClr val="002060"/>
                </a:solidFill>
              </a:rPr>
              <a:t>июля </a:t>
            </a:r>
            <a:r>
              <a:rPr lang="ru-RU" sz="1700" b="1" dirty="0" smtClean="0">
                <a:solidFill>
                  <a:srgbClr val="002060"/>
                </a:solidFill>
              </a:rPr>
              <a:t>1909 года </a:t>
            </a:r>
            <a:r>
              <a:rPr lang="ru-RU" sz="1700" b="1" dirty="0" err="1" smtClean="0">
                <a:solidFill>
                  <a:srgbClr val="002060"/>
                </a:solidFill>
              </a:rPr>
              <a:t>Байтурсынов</a:t>
            </a:r>
            <a:r>
              <a:rPr lang="ru-RU" sz="1700" b="1" dirty="0" smtClean="0">
                <a:solidFill>
                  <a:srgbClr val="002060"/>
                </a:solidFill>
              </a:rPr>
              <a:t> арестован и посажен в Семипалатинскую тюрьму по обвинению в распространении идеи автономного самоуправления, разжигании </a:t>
            </a:r>
            <a:r>
              <a:rPr lang="ru-RU" sz="1700" b="1" dirty="0" err="1" smtClean="0">
                <a:solidFill>
                  <a:srgbClr val="002060"/>
                </a:solidFill>
              </a:rPr>
              <a:t>нацинальной</a:t>
            </a:r>
            <a:r>
              <a:rPr lang="ru-RU" sz="1700" b="1" dirty="0" smtClean="0">
                <a:solidFill>
                  <a:srgbClr val="002060"/>
                </a:solidFill>
              </a:rPr>
              <a:t> вражды между русскими и казахами</a:t>
            </a:r>
            <a:r>
              <a:rPr lang="ru-RU" sz="1700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1700" b="1" dirty="0" smtClean="0">
                <a:solidFill>
                  <a:srgbClr val="002060"/>
                </a:solidFill>
              </a:rPr>
              <a:t> </a:t>
            </a:r>
            <a:r>
              <a:rPr lang="ru-RU" sz="1700" b="1" dirty="0" smtClean="0">
                <a:solidFill>
                  <a:srgbClr val="002060"/>
                </a:solidFill>
              </a:rPr>
              <a:t>      </a:t>
            </a:r>
            <a:r>
              <a:rPr lang="ru-RU" sz="1700" b="1" dirty="0" smtClean="0">
                <a:solidFill>
                  <a:srgbClr val="002060"/>
                </a:solidFill>
              </a:rPr>
              <a:t>Царскими властями принимается решение о его выселении из Казахстана.  </a:t>
            </a:r>
            <a:endParaRPr lang="ru-RU" sz="17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1700" b="1" dirty="0" smtClean="0">
                <a:solidFill>
                  <a:srgbClr val="002060"/>
                </a:solidFill>
              </a:rPr>
              <a:t> </a:t>
            </a:r>
            <a:r>
              <a:rPr lang="ru-RU" sz="1700" b="1" dirty="0" smtClean="0">
                <a:solidFill>
                  <a:srgbClr val="002060"/>
                </a:solidFill>
              </a:rPr>
              <a:t>        С </a:t>
            </a:r>
            <a:r>
              <a:rPr lang="ru-RU" sz="1700" b="1" dirty="0" smtClean="0">
                <a:solidFill>
                  <a:srgbClr val="002060"/>
                </a:solidFill>
              </a:rPr>
              <a:t>9 марта 1910 вплоть до конца 1917 </a:t>
            </a:r>
            <a:r>
              <a:rPr lang="ru-RU" sz="1700" b="1" dirty="0" err="1" smtClean="0">
                <a:solidFill>
                  <a:srgbClr val="002060"/>
                </a:solidFill>
              </a:rPr>
              <a:t>Байтурсынов</a:t>
            </a:r>
            <a:r>
              <a:rPr lang="ru-RU" sz="1700" b="1" dirty="0" smtClean="0">
                <a:solidFill>
                  <a:srgbClr val="002060"/>
                </a:solidFill>
              </a:rPr>
              <a:t> живет в Оренбурге. Вместе с </a:t>
            </a:r>
            <a:r>
              <a:rPr lang="ru-RU" sz="1700" b="1" dirty="0" err="1" smtClean="0">
                <a:solidFill>
                  <a:srgbClr val="002060"/>
                </a:solidFill>
              </a:rPr>
              <a:t>А.Бокейхановым</a:t>
            </a:r>
            <a:r>
              <a:rPr lang="ru-RU" sz="1700" b="1" dirty="0" smtClean="0">
                <a:solidFill>
                  <a:srgbClr val="002060"/>
                </a:solidFill>
              </a:rPr>
              <a:t>, </a:t>
            </a:r>
            <a:r>
              <a:rPr lang="ru-RU" sz="1700" b="1" dirty="0" err="1" smtClean="0">
                <a:solidFill>
                  <a:srgbClr val="002060"/>
                </a:solidFill>
              </a:rPr>
              <a:t>М.Дулатовым</a:t>
            </a:r>
            <a:r>
              <a:rPr lang="ru-RU" sz="1700" b="1" dirty="0" smtClean="0">
                <a:solidFill>
                  <a:srgbClr val="002060"/>
                </a:solidFill>
              </a:rPr>
              <a:t> </a:t>
            </a:r>
            <a:r>
              <a:rPr lang="ru-RU" sz="1700" b="1" dirty="0" err="1" smtClean="0">
                <a:solidFill>
                  <a:srgbClr val="002060"/>
                </a:solidFill>
              </a:rPr>
              <a:t>Байтурсынов</a:t>
            </a:r>
            <a:r>
              <a:rPr lang="ru-RU" sz="1700" b="1" dirty="0" smtClean="0">
                <a:solidFill>
                  <a:srgbClr val="002060"/>
                </a:solidFill>
              </a:rPr>
              <a:t> издавал первую общенациональную газету “</a:t>
            </a:r>
            <a:r>
              <a:rPr lang="ru-RU" sz="1700" b="1" dirty="0" err="1" smtClean="0">
                <a:solidFill>
                  <a:srgbClr val="002060"/>
                </a:solidFill>
              </a:rPr>
              <a:t>Қазақ</a:t>
            </a:r>
            <a:r>
              <a:rPr lang="ru-RU" sz="1700" b="1" dirty="0" smtClean="0">
                <a:solidFill>
                  <a:srgbClr val="002060"/>
                </a:solidFill>
              </a:rPr>
              <a:t>”</a:t>
            </a:r>
            <a:r>
              <a:rPr lang="ru-RU" sz="1700" b="1" dirty="0" smtClean="0">
                <a:solidFill>
                  <a:srgbClr val="002060"/>
                </a:solidFill>
              </a:rPr>
              <a:t>.</a:t>
            </a:r>
            <a:endParaRPr lang="ru-RU" sz="1700" b="1" dirty="0">
              <a:solidFill>
                <a:srgbClr val="002060"/>
              </a:solidFill>
            </a:endParaRPr>
          </a:p>
        </p:txBody>
      </p:sp>
      <p:pic>
        <p:nvPicPr>
          <p:cNvPr id="8" name="Picture 2" descr="C:\Program Files\Call Of Duty.Black Ops 2.Digital Deluxe.v 1.0.0.1\Desktop\бастауыш\26a9b4ba84dfcde89c6496c0d01e73e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81000"/>
            <a:ext cx="4876800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76800" y="685800"/>
            <a:ext cx="41148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b="1" dirty="0" smtClean="0"/>
              <a:t>           </a:t>
            </a:r>
            <a:r>
              <a:rPr lang="ru-RU" sz="2300" b="1" dirty="0" smtClean="0">
                <a:solidFill>
                  <a:srgbClr val="002060"/>
                </a:solidFill>
              </a:rPr>
              <a:t>В </a:t>
            </a:r>
            <a:r>
              <a:rPr lang="ru-RU" sz="2300" b="1" dirty="0" smtClean="0">
                <a:solidFill>
                  <a:srgbClr val="002060"/>
                </a:solidFill>
              </a:rPr>
              <a:t>феврале </a:t>
            </a:r>
            <a:r>
              <a:rPr lang="ru-RU" sz="2300" b="1" dirty="0" smtClean="0">
                <a:solidFill>
                  <a:srgbClr val="002060"/>
                </a:solidFill>
              </a:rPr>
              <a:t>1931 года  </a:t>
            </a:r>
            <a:r>
              <a:rPr lang="ru-RU" sz="2300" b="1" dirty="0" smtClean="0">
                <a:solidFill>
                  <a:srgbClr val="002060"/>
                </a:solidFill>
              </a:rPr>
              <a:t>приговор был заменен на 10 лет лагерей, в ноябре 1932 — на трехлетнюю ссылку в Архангельск.  </a:t>
            </a:r>
            <a:endParaRPr lang="ru-RU" sz="23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300" b="1" dirty="0" smtClean="0">
                <a:solidFill>
                  <a:srgbClr val="002060"/>
                </a:solidFill>
              </a:rPr>
              <a:t> </a:t>
            </a:r>
            <a:r>
              <a:rPr lang="ru-RU" sz="2300" b="1" dirty="0" smtClean="0">
                <a:solidFill>
                  <a:srgbClr val="002060"/>
                </a:solidFill>
              </a:rPr>
              <a:t>         В 1934 году  </a:t>
            </a:r>
            <a:r>
              <a:rPr lang="ru-RU" sz="2300" b="1" dirty="0" err="1" smtClean="0">
                <a:solidFill>
                  <a:srgbClr val="002060"/>
                </a:solidFill>
              </a:rPr>
              <a:t>Байтурсынов</a:t>
            </a:r>
            <a:r>
              <a:rPr lang="ru-RU" sz="2300" b="1" dirty="0" smtClean="0">
                <a:solidFill>
                  <a:srgbClr val="002060"/>
                </a:solidFill>
              </a:rPr>
              <a:t> досрочно освобожден и возвратился в </a:t>
            </a:r>
            <a:r>
              <a:rPr lang="ru-RU" sz="2300" b="1" dirty="0" err="1" smtClean="0">
                <a:solidFill>
                  <a:srgbClr val="002060"/>
                </a:solidFill>
              </a:rPr>
              <a:t>Алматы</a:t>
            </a:r>
            <a:r>
              <a:rPr lang="ru-RU" sz="2300" b="1" dirty="0" smtClean="0">
                <a:solidFill>
                  <a:srgbClr val="002060"/>
                </a:solidFill>
              </a:rPr>
              <a:t>.  </a:t>
            </a:r>
            <a:endParaRPr lang="ru-RU" sz="23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300" b="1" dirty="0" smtClean="0">
                <a:solidFill>
                  <a:srgbClr val="002060"/>
                </a:solidFill>
              </a:rPr>
              <a:t> </a:t>
            </a:r>
            <a:r>
              <a:rPr lang="ru-RU" sz="2300" b="1" dirty="0" smtClean="0">
                <a:solidFill>
                  <a:srgbClr val="002060"/>
                </a:solidFill>
              </a:rPr>
              <a:t>       8 </a:t>
            </a:r>
            <a:r>
              <a:rPr lang="ru-RU" sz="2300" b="1" dirty="0" smtClean="0">
                <a:solidFill>
                  <a:srgbClr val="002060"/>
                </a:solidFill>
              </a:rPr>
              <a:t>октября </a:t>
            </a:r>
            <a:r>
              <a:rPr lang="ru-RU" sz="2300" b="1" dirty="0" smtClean="0">
                <a:solidFill>
                  <a:srgbClr val="002060"/>
                </a:solidFill>
              </a:rPr>
              <a:t>1937 года </a:t>
            </a:r>
            <a:r>
              <a:rPr lang="ru-RU" sz="2300" b="1" dirty="0" smtClean="0">
                <a:solidFill>
                  <a:srgbClr val="002060"/>
                </a:solidFill>
              </a:rPr>
              <a:t>вновь подвергся аресту</a:t>
            </a:r>
            <a:r>
              <a:rPr lang="ru-RU" sz="2300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2300" b="1" dirty="0" smtClean="0">
                <a:solidFill>
                  <a:srgbClr val="002060"/>
                </a:solidFill>
              </a:rPr>
              <a:t>        8 </a:t>
            </a:r>
            <a:r>
              <a:rPr lang="ru-RU" sz="2300" b="1" dirty="0" smtClean="0">
                <a:solidFill>
                  <a:srgbClr val="002060"/>
                </a:solidFill>
              </a:rPr>
              <a:t>декабря </a:t>
            </a:r>
            <a:r>
              <a:rPr lang="ru-RU" sz="2300" b="1" dirty="0" smtClean="0">
                <a:solidFill>
                  <a:srgbClr val="002060"/>
                </a:solidFill>
              </a:rPr>
              <a:t>1938  года  </a:t>
            </a:r>
            <a:r>
              <a:rPr lang="ru-RU" sz="2300" b="1" dirty="0" err="1" smtClean="0">
                <a:solidFill>
                  <a:srgbClr val="002060"/>
                </a:solidFill>
              </a:rPr>
              <a:t>Байтурсынов</a:t>
            </a:r>
            <a:r>
              <a:rPr lang="ru-RU" sz="2300" b="1" dirty="0" smtClean="0">
                <a:solidFill>
                  <a:srgbClr val="002060"/>
                </a:solidFill>
              </a:rPr>
              <a:t> был расстрелян</a:t>
            </a:r>
            <a:r>
              <a:rPr lang="ru-RU" sz="2300" b="1" dirty="0" smtClean="0">
                <a:solidFill>
                  <a:srgbClr val="002060"/>
                </a:solidFill>
              </a:rPr>
              <a:t>. 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1506" name="Picture 2" descr="http://anatili.kazgazeta.kz/wp-content/uploads/Ahmet-Baitursun-237x3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46482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C:\Program Files\Call Of Duty.Black Ops 2.Digital Deluxe.v 1.0.0.1\Desktop\бастауыш\mqdefault.jpg"/>
          <p:cNvPicPr>
            <a:picLocks noChangeAspect="1" noChangeArrowheads="1"/>
          </p:cNvPicPr>
          <p:nvPr/>
        </p:nvPicPr>
        <p:blipFill>
          <a:blip r:embed="rId2">
            <a:lum bright="9000"/>
          </a:blip>
          <a:srcRect/>
          <a:stretch>
            <a:fillRect/>
          </a:stretch>
        </p:blipFill>
        <p:spPr bwMode="auto">
          <a:xfrm>
            <a:off x="0" y="0"/>
            <a:ext cx="9124351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95600" y="609600"/>
            <a:ext cx="5943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</a:rPr>
              <a:t>      Первая </a:t>
            </a:r>
            <a:r>
              <a:rPr lang="ru-RU" sz="2000" b="1" dirty="0" smtClean="0">
                <a:solidFill>
                  <a:srgbClr val="C00000"/>
                </a:solidFill>
              </a:rPr>
              <a:t>книга </a:t>
            </a:r>
            <a:r>
              <a:rPr lang="ru-RU" sz="2000" b="1" dirty="0" err="1" smtClean="0">
                <a:solidFill>
                  <a:srgbClr val="C00000"/>
                </a:solidFill>
              </a:rPr>
              <a:t>Байтурсынова</a:t>
            </a:r>
            <a:r>
              <a:rPr lang="ru-RU" sz="2000" b="1" dirty="0" smtClean="0">
                <a:solidFill>
                  <a:srgbClr val="C00000"/>
                </a:solidFill>
              </a:rPr>
              <a:t> “</a:t>
            </a:r>
            <a:r>
              <a:rPr lang="ru-RU" sz="2000" b="1" dirty="0" err="1" smtClean="0">
                <a:solidFill>
                  <a:srgbClr val="C00000"/>
                </a:solidFill>
              </a:rPr>
              <a:t>Қырық мысал</a:t>
            </a:r>
            <a:r>
              <a:rPr lang="ru-RU" sz="2000" b="1" dirty="0" smtClean="0">
                <a:solidFill>
                  <a:srgbClr val="C00000"/>
                </a:solidFill>
              </a:rPr>
              <a:t>” (“Сорок басен”) вышла в 1909. В ней автор бичует колонизаторскую политику России, произвол, насилие властей. Взяв за основу традиционные сюжеты </a:t>
            </a:r>
            <a:r>
              <a:rPr lang="ru-RU" sz="2000" b="1" dirty="0" smtClean="0">
                <a:solidFill>
                  <a:srgbClr val="C00000"/>
                </a:solidFill>
              </a:rPr>
              <a:t>басен Крылова </a:t>
            </a:r>
            <a:r>
              <a:rPr lang="ru-RU" sz="2000" b="1" dirty="0" smtClean="0">
                <a:solidFill>
                  <a:srgbClr val="C00000"/>
                </a:solidFill>
              </a:rPr>
              <a:t>и Абая, создал ряд оригинальных произведений, в которых жанр басни обрел национальные черты. 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      Гражданская </a:t>
            </a:r>
            <a:r>
              <a:rPr lang="ru-RU" sz="2000" b="1" dirty="0" smtClean="0">
                <a:solidFill>
                  <a:srgbClr val="C00000"/>
                </a:solidFill>
              </a:rPr>
              <a:t>идея-мечта </a:t>
            </a:r>
            <a:r>
              <a:rPr lang="ru-RU" sz="2000" b="1" dirty="0" err="1" smtClean="0">
                <a:solidFill>
                  <a:srgbClr val="C00000"/>
                </a:solidFill>
              </a:rPr>
              <a:t>Байтурсынова</a:t>
            </a:r>
            <a:r>
              <a:rPr lang="ru-RU" sz="2000" b="1" dirty="0" smtClean="0">
                <a:solidFill>
                  <a:srgbClr val="C00000"/>
                </a:solidFill>
              </a:rPr>
              <a:t> выражена в книге “</a:t>
            </a:r>
            <a:r>
              <a:rPr lang="ru-RU" sz="2000" b="1" dirty="0" err="1" smtClean="0">
                <a:solidFill>
                  <a:srgbClr val="C00000"/>
                </a:solidFill>
              </a:rPr>
              <a:t>Маса</a:t>
            </a:r>
            <a:r>
              <a:rPr lang="ru-RU" sz="2000" b="1" dirty="0" smtClean="0">
                <a:solidFill>
                  <a:srgbClr val="C00000"/>
                </a:solidFill>
              </a:rPr>
              <a:t>” (“Комар”, 1911) — приобщать народ к знаниям и трудолюбию, способствовать развитию искусства, повышению культуры. Поэт призывает избавиться от невежества, равнодушия и халатности. Продолжая и развивая просветительские и критические традиции Абая, </a:t>
            </a:r>
            <a:r>
              <a:rPr lang="ru-RU" sz="2000" b="1" dirty="0" err="1" smtClean="0">
                <a:solidFill>
                  <a:srgbClr val="C00000"/>
                </a:solidFill>
              </a:rPr>
              <a:t>Байтурсынов</a:t>
            </a:r>
            <a:r>
              <a:rPr lang="ru-RU" sz="2000" b="1" dirty="0" smtClean="0">
                <a:solidFill>
                  <a:srgbClr val="C00000"/>
                </a:solidFill>
              </a:rPr>
              <a:t> поднял казахскую литературу на новый уровень. 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im0-tub-kz.yandex.net/i?id=6448ba68403b0bc17b1ea9109cab842a&amp;n=33&amp;h=200&amp;w=300"/>
          <p:cNvPicPr>
            <a:picLocks noChangeAspect="1" noChangeArrowheads="1"/>
          </p:cNvPicPr>
          <p:nvPr/>
        </p:nvPicPr>
        <p:blipFill>
          <a:blip r:embed="rId2">
            <a:lum bright="2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09600" y="609600"/>
            <a:ext cx="8077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7030A0"/>
                </a:solidFill>
              </a:rPr>
              <a:t>      </a:t>
            </a:r>
            <a:r>
              <a:rPr lang="ru-RU" sz="2000" b="1" dirty="0" smtClean="0">
                <a:solidFill>
                  <a:srgbClr val="002060"/>
                </a:solidFill>
              </a:rPr>
              <a:t>Статья </a:t>
            </a:r>
            <a:r>
              <a:rPr lang="ru-RU" sz="2000" b="1" dirty="0" smtClean="0">
                <a:solidFill>
                  <a:srgbClr val="002060"/>
                </a:solidFill>
              </a:rPr>
              <a:t>“Главный казахский поэт” — одна из первых исследовательских работ </a:t>
            </a:r>
            <a:r>
              <a:rPr lang="ru-RU" sz="2000" b="1" dirty="0" err="1" smtClean="0">
                <a:solidFill>
                  <a:srgbClr val="002060"/>
                </a:solidFill>
              </a:rPr>
              <a:t>Байтурсынова</a:t>
            </a:r>
            <a:r>
              <a:rPr lang="ru-RU" sz="2000" b="1" dirty="0" smtClean="0">
                <a:solidFill>
                  <a:srgbClr val="002060"/>
                </a:solidFill>
              </a:rPr>
              <a:t> в области национального литературоведения. В ней рассматриваются историческая миссия Абая, самобытность и духовное богатство наследия поэта, раскрывается значение его произведений.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        </a:t>
            </a:r>
            <a:r>
              <a:rPr lang="ru-RU" sz="2000" b="1" dirty="0" err="1" smtClean="0">
                <a:solidFill>
                  <a:srgbClr val="002060"/>
                </a:solidFill>
              </a:rPr>
              <a:t>“</a:t>
            </a:r>
            <a:r>
              <a:rPr lang="ru-RU" sz="2000" b="1" dirty="0" err="1" smtClean="0">
                <a:solidFill>
                  <a:srgbClr val="002060"/>
                </a:solidFill>
              </a:rPr>
              <a:t>Әдебиет танытқыш” </a:t>
            </a:r>
            <a:r>
              <a:rPr lang="ru-RU" sz="2000" b="1" dirty="0" smtClean="0">
                <a:solidFill>
                  <a:srgbClr val="002060"/>
                </a:solidFill>
              </a:rPr>
              <a:t>(1926) — первый фундамент научно-теоретического труда на казахском языке, в котором дано точное определение истории, теории и критики литературы, методологии, приведена в систему казахская  литературоведческая наука. 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        </a:t>
            </a:r>
            <a:r>
              <a:rPr lang="ru-RU" sz="2000" b="1" dirty="0" err="1" smtClean="0">
                <a:solidFill>
                  <a:srgbClr val="002060"/>
                </a:solidFill>
              </a:rPr>
              <a:t>Байтурсынов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изучал литературное наследие, устное народное творчество и издал отдельную книгу, куда вошли оригинальное художественное произведение — сказание “Ер </a:t>
            </a:r>
            <a:r>
              <a:rPr lang="ru-RU" sz="2000" b="1" dirty="0" err="1" smtClean="0">
                <a:solidFill>
                  <a:srgbClr val="002060"/>
                </a:solidFill>
              </a:rPr>
              <a:t>Сайын</a:t>
            </a:r>
            <a:r>
              <a:rPr lang="ru-RU" sz="2000" b="1" dirty="0" smtClean="0">
                <a:solidFill>
                  <a:srgbClr val="002060"/>
                </a:solidFill>
              </a:rPr>
              <a:t>” (1923) и сборник “23 </a:t>
            </a:r>
            <a:r>
              <a:rPr lang="ru-RU" sz="2000" b="1" dirty="0" err="1" smtClean="0">
                <a:solidFill>
                  <a:srgbClr val="002060"/>
                </a:solidFill>
              </a:rPr>
              <a:t>жоқтау</a:t>
            </a:r>
            <a:r>
              <a:rPr lang="ru-RU" sz="2000" b="1" dirty="0" smtClean="0">
                <a:solidFill>
                  <a:srgbClr val="002060"/>
                </a:solidFill>
              </a:rPr>
              <a:t>” (плачи, поминальные обрядовые песни) (1926). 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05200" y="381000"/>
            <a:ext cx="533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        </a:t>
            </a:r>
            <a:r>
              <a:rPr lang="ru-RU" b="1" dirty="0" err="1" smtClean="0">
                <a:solidFill>
                  <a:srgbClr val="002060"/>
                </a:solidFill>
              </a:rPr>
              <a:t>Байтурсынов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— основоположник казахской профессиональной журналистики. 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    </a:t>
            </a:r>
            <a:r>
              <a:rPr lang="ru-RU" b="1" dirty="0" err="1" smtClean="0">
                <a:solidFill>
                  <a:srgbClr val="002060"/>
                </a:solidFill>
              </a:rPr>
              <a:t>“</a:t>
            </a:r>
            <a:r>
              <a:rPr lang="ru-RU" b="1" dirty="0" err="1" smtClean="0">
                <a:solidFill>
                  <a:srgbClr val="002060"/>
                </a:solidFill>
              </a:rPr>
              <a:t>Оқу құралы” </a:t>
            </a:r>
            <a:r>
              <a:rPr lang="ru-RU" b="1" dirty="0" smtClean="0">
                <a:solidFill>
                  <a:srgbClr val="002060"/>
                </a:solidFill>
              </a:rPr>
              <a:t>(“Учебное пособие”, 1912) — один из первых букварей, написанных на казахском языке; до 1925 несколько раз переиздавался.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   “</a:t>
            </a:r>
            <a:r>
              <a:rPr lang="ru-RU" b="1" dirty="0" err="1" smtClean="0">
                <a:solidFill>
                  <a:srgbClr val="002060"/>
                </a:solidFill>
              </a:rPr>
              <a:t>Тiл</a:t>
            </a:r>
            <a:r>
              <a:rPr lang="ru-RU" b="1" dirty="0" smtClean="0">
                <a:solidFill>
                  <a:srgbClr val="002060"/>
                </a:solidFill>
              </a:rPr>
              <a:t> — </a:t>
            </a:r>
            <a:r>
              <a:rPr lang="ru-RU" b="1" dirty="0" err="1" smtClean="0">
                <a:solidFill>
                  <a:srgbClr val="002060"/>
                </a:solidFill>
              </a:rPr>
              <a:t>құрал” </a:t>
            </a:r>
            <a:r>
              <a:rPr lang="ru-RU" b="1" dirty="0" smtClean="0">
                <a:solidFill>
                  <a:srgbClr val="002060"/>
                </a:solidFill>
              </a:rPr>
              <a:t>— первое учебное пособие по казахскому языку, в котором дано определение лингвистическим понятиям, а также исследована и систематизирована языковая структура. Состоит из следующих частей: Морфология (1914), Фонетика (1915), Синтаксис (1916).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   </a:t>
            </a:r>
            <a:r>
              <a:rPr lang="ru-RU" b="1" dirty="0" err="1" smtClean="0">
                <a:solidFill>
                  <a:srgbClr val="002060"/>
                </a:solidFill>
              </a:rPr>
              <a:t>Байтурсынов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сформулировал грамматическую терминологию: имя существительное, глагол, местоимение, междометие, наречие, подлежащее, сказуемое, обстоятельство, служебные слова, часть речи, предложение, сложное предложение, обращение и другие.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  </a:t>
            </a:r>
            <a:r>
              <a:rPr lang="ru-RU" b="1" dirty="0" err="1" smtClean="0">
                <a:solidFill>
                  <a:srgbClr val="002060"/>
                </a:solidFill>
              </a:rPr>
              <a:t>Байтурсыновым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также написано практическое руководство для учителей “</a:t>
            </a:r>
            <a:r>
              <a:rPr lang="ru-RU" b="1" dirty="0" err="1" smtClean="0">
                <a:solidFill>
                  <a:srgbClr val="002060"/>
                </a:solidFill>
              </a:rPr>
              <a:t>Тiл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жұмсар</a:t>
            </a:r>
            <a:r>
              <a:rPr lang="ru-RU" b="1" dirty="0" smtClean="0">
                <a:solidFill>
                  <a:srgbClr val="002060"/>
                </a:solidFill>
              </a:rPr>
              <a:t>” и учебное пособие “</a:t>
            </a:r>
            <a:r>
              <a:rPr lang="ru-RU" b="1" dirty="0" err="1" smtClean="0">
                <a:solidFill>
                  <a:srgbClr val="002060"/>
                </a:solidFill>
              </a:rPr>
              <a:t>Баяншы</a:t>
            </a:r>
            <a:r>
              <a:rPr lang="ru-RU" b="1" dirty="0" smtClean="0">
                <a:solidFill>
                  <a:srgbClr val="002060"/>
                </a:solidFill>
              </a:rPr>
              <a:t>”. 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9457" name="Picture 1" descr="C:\Program Files\Call Of Duty.Black Ops 2.Digital Deluxe.v 1.0.0.1\Desktop\бастауыш\akhmet_bajtursyn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14400"/>
            <a:ext cx="3200400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900igr.net/up/datas/176452/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410200" y="2971800"/>
            <a:ext cx="3581400" cy="30469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В 1988 </a:t>
            </a:r>
            <a:r>
              <a:rPr lang="ru-RU" sz="2400" dirty="0" err="1" smtClean="0">
                <a:solidFill>
                  <a:schemeClr val="bg1"/>
                </a:solidFill>
              </a:rPr>
              <a:t>Байтурсынов</a:t>
            </a:r>
            <a:r>
              <a:rPr lang="ru-RU" sz="2400" dirty="0" smtClean="0">
                <a:solidFill>
                  <a:schemeClr val="bg1"/>
                </a:solidFill>
              </a:rPr>
              <a:t> реабилитирован. В честь </a:t>
            </a:r>
            <a:r>
              <a:rPr lang="ru-RU" sz="2400" dirty="0" err="1" smtClean="0">
                <a:solidFill>
                  <a:schemeClr val="bg1"/>
                </a:solidFill>
              </a:rPr>
              <a:t>Байтурсынова</a:t>
            </a:r>
            <a:r>
              <a:rPr lang="ru-RU" sz="2400" dirty="0" smtClean="0">
                <a:solidFill>
                  <a:schemeClr val="bg1"/>
                </a:solidFill>
              </a:rPr>
              <a:t> названы улицы и школы Казахстана, Институт  языкознания, университет в городе </a:t>
            </a:r>
            <a:r>
              <a:rPr lang="ru-RU" sz="2400" dirty="0" err="1" smtClean="0">
                <a:solidFill>
                  <a:schemeClr val="bg1"/>
                </a:solidFill>
              </a:rPr>
              <a:t>Костанай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272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АХМЕТ БАЙТУРСЫНОВ  БИОГРАФИЯ  (28.01.1873,  Сарытубек Жангельдинского района Костанайской области — 08.12.1938, Алматы) 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АХМЕТ БАЙТУРСЫНОВ  БИОГРАФИЯ</dc:title>
  <dc:creator>User</dc:creator>
  <cp:lastModifiedBy>User</cp:lastModifiedBy>
  <cp:revision>16</cp:revision>
  <dcterms:created xsi:type="dcterms:W3CDTF">2006-08-16T00:00:00Z</dcterms:created>
  <dcterms:modified xsi:type="dcterms:W3CDTF">2017-02-23T19:29:33Z</dcterms:modified>
</cp:coreProperties>
</file>