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9"/>
  </p:notesMasterIdLst>
  <p:sldIdLst>
    <p:sldId id="289" r:id="rId2"/>
    <p:sldId id="295" r:id="rId3"/>
    <p:sldId id="296" r:id="rId4"/>
    <p:sldId id="297" r:id="rId5"/>
    <p:sldId id="271" r:id="rId6"/>
    <p:sldId id="294" r:id="rId7"/>
    <p:sldId id="291" r:id="rId8"/>
    <p:sldId id="292" r:id="rId9"/>
    <p:sldId id="274" r:id="rId10"/>
    <p:sldId id="261" r:id="rId11"/>
    <p:sldId id="293" r:id="rId12"/>
    <p:sldId id="275" r:id="rId13"/>
    <p:sldId id="263" r:id="rId14"/>
    <p:sldId id="276" r:id="rId15"/>
    <p:sldId id="264" r:id="rId16"/>
    <p:sldId id="277" r:id="rId17"/>
    <p:sldId id="259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FF0000"/>
    <a:srgbClr val="ABEA0C"/>
    <a:srgbClr val="FF006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849" autoAdjust="0"/>
  </p:normalViewPr>
  <p:slideViewPr>
    <p:cSldViewPr>
      <p:cViewPr varScale="1">
        <p:scale>
          <a:sx n="106" d="100"/>
          <a:sy n="106" d="100"/>
        </p:scale>
        <p:origin x="-112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1" d="100"/>
        <a:sy n="51" d="100"/>
      </p:scale>
      <p:origin x="0" y="1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087D43-577F-4751-B9C0-9CA4CE50C743}" type="datetimeFigureOut">
              <a:rPr lang="ru-RU" smtClean="0"/>
              <a:pPr/>
              <a:t>25.12.2015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CBF12E-282D-4CA2-B13F-545424C2180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CBF12E-282D-4CA2-B13F-545424C2180E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CBF12E-282D-4CA2-B13F-545424C2180E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7DDD2-CD40-464E-BCB3-223DDAD687FC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5000"/>
    </mc:Choice>
    <mc:Fallback>
      <p:transition spd="slow" advTm="5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7A4B3-F2FE-46B5-8EDC-CC55D147B95A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5000"/>
    </mc:Choice>
    <mc:Fallback>
      <p:transition spd="slow" advTm="5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B6DA0-3AE5-4C8A-B167-7F67B5E46D0A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5000"/>
    </mc:Choice>
    <mc:Fallback>
      <p:transition spd="slow" advTm="5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B3C41-8252-4CE6-AE5D-13B6326D960A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5000"/>
    </mc:Choice>
    <mc:Fallback>
      <p:transition spd="slow" advTm="5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95704-1695-47AA-B80E-9AD234717ACE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5000"/>
    </mc:Choice>
    <mc:Fallback>
      <p:transition spd="slow" advTm="5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34D9B-80DB-4168-98AD-CF532CE9DD46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5000"/>
    </mc:Choice>
    <mc:Fallback>
      <p:transition spd="slow" advTm="5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BC5D-3868-449B-A89D-35D5F006D205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5000"/>
    </mc:Choice>
    <mc:Fallback>
      <p:transition spd="slow" advTm="5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8A53E-7788-4B9E-A619-779A1A7F0982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5000"/>
    </mc:Choice>
    <mc:Fallback>
      <p:transition spd="slow" advTm="5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04EAE-C510-4E95-9824-ED2845C26861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5000"/>
    </mc:Choice>
    <mc:Fallback>
      <p:transition spd="slow" advTm="5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BBF5D-FBBB-4877-AB97-E56DA4929B78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5000"/>
    </mc:Choice>
    <mc:Fallback>
      <p:transition spd="slow" advTm="5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F94DD-FB7A-4E34-9B72-0CF1C8253FA4}" type="slidenum">
              <a:rPr lang="es-ES" smtClean="0"/>
              <a:pPr/>
              <a:t>‹#›</a:t>
            </a:fld>
            <a:endParaRPr lang="es-ES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5000"/>
    </mc:Choice>
    <mc:Fallback>
      <p:transition spd="slow" advTm="5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8ABFDEE3-3E05-4A66-9B60-0A20B037DF6B}" type="slidenum">
              <a:rPr lang="es-ES" smtClean="0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>
    <mc:Choice xmlns="" xmlns:p14="http://schemas.microsoft.com/office/powerpoint/2010/main" Requires="p14">
      <p:transition spd="slow" p14:dur="2000" advTm="5000"/>
    </mc:Choice>
    <mc:Fallback>
      <p:transition spd="slow" advTm="5000"/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2.gif"/><Relationship Id="rId7" Type="http://schemas.openxmlformats.org/officeDocument/2006/relationships/image" Target="../media/image6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10" Type="http://schemas.openxmlformats.org/officeDocument/2006/relationships/image" Target="../media/image9.jpeg"/><Relationship Id="rId4" Type="http://schemas.openxmlformats.org/officeDocument/2006/relationships/image" Target="../media/image3.gif"/><Relationship Id="rId9" Type="http://schemas.openxmlformats.org/officeDocument/2006/relationships/image" Target="../media/image8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hyperlink" Target="http://bezopasnost-detej.ru/images/2013/108-7-bezopasnost-letom-kartinki.jpg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gif"/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3" Type="http://schemas.openxmlformats.org/officeDocument/2006/relationships/image" Target="../media/image16.gif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jpeg"/><Relationship Id="rId9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643306" cy="27665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868" y="142852"/>
            <a:ext cx="4929222" cy="2928958"/>
          </a:xfrm>
        </p:spPr>
        <p:txBody>
          <a:bodyPr/>
          <a:lstStyle/>
          <a:p>
            <a:pPr algn="ctr"/>
            <a:r>
              <a:rPr lang="ru-RU" sz="6600" dirty="0" smtClean="0">
                <a:solidFill>
                  <a:srgbClr val="FF0000"/>
                </a:solidFill>
                <a:latin typeface="Artemon " pitchFamily="2" charset="0"/>
              </a:rPr>
              <a:t/>
            </a:r>
            <a:br>
              <a:rPr lang="ru-RU" sz="6600" dirty="0" smtClean="0">
                <a:solidFill>
                  <a:srgbClr val="FF0000"/>
                </a:solidFill>
                <a:latin typeface="Artemon " pitchFamily="2" charset="0"/>
              </a:rPr>
            </a:br>
            <a:r>
              <a:rPr lang="ru-RU" sz="6600" dirty="0">
                <a:solidFill>
                  <a:srgbClr val="FF0000"/>
                </a:solidFill>
                <a:latin typeface="Artemon " pitchFamily="2" charset="0"/>
              </a:rPr>
              <a:t/>
            </a:r>
            <a:br>
              <a:rPr lang="ru-RU" sz="6600" dirty="0">
                <a:solidFill>
                  <a:srgbClr val="FF0000"/>
                </a:solidFill>
                <a:latin typeface="Artemon " pitchFamily="2" charset="0"/>
              </a:rPr>
            </a:br>
            <a:r>
              <a:rPr lang="ru-RU" sz="6600" dirty="0" smtClean="0">
                <a:solidFill>
                  <a:srgbClr val="FFFF00"/>
                </a:solidFill>
                <a:latin typeface="Artemon " pitchFamily="2" charset="0"/>
              </a:rPr>
              <a:t> </a:t>
            </a:r>
            <a:r>
              <a:rPr lang="ru-RU" sz="4400" dirty="0" smtClean="0">
                <a:solidFill>
                  <a:schemeClr val="bg2">
                    <a:lumMod val="50000"/>
                  </a:schemeClr>
                </a:solidFill>
                <a:latin typeface="Artemon " pitchFamily="2" charset="0"/>
              </a:rPr>
              <a:t>Лето долгожданное</a:t>
            </a:r>
            <a:br>
              <a:rPr lang="ru-RU" sz="4400" dirty="0" smtClean="0">
                <a:solidFill>
                  <a:schemeClr val="bg2">
                    <a:lumMod val="50000"/>
                  </a:schemeClr>
                </a:solidFill>
                <a:latin typeface="Artemon " pitchFamily="2" charset="0"/>
              </a:rPr>
            </a:br>
            <a:r>
              <a:rPr lang="ru-RU" sz="4400" dirty="0" smtClean="0">
                <a:solidFill>
                  <a:schemeClr val="bg2">
                    <a:lumMod val="50000"/>
                  </a:schemeClr>
                </a:solidFill>
                <a:latin typeface="Artemon " pitchFamily="2" charset="0"/>
              </a:rPr>
              <a:t>пришло… </a:t>
            </a:r>
            <a:r>
              <a:rPr lang="ru-RU" sz="4400" dirty="0" smtClean="0">
                <a:solidFill>
                  <a:srgbClr val="FF0000"/>
                </a:solidFill>
                <a:latin typeface="Artemon " pitchFamily="2" charset="0"/>
              </a:rPr>
              <a:t/>
            </a:r>
            <a:br>
              <a:rPr lang="ru-RU" sz="4400" dirty="0" smtClean="0">
                <a:solidFill>
                  <a:srgbClr val="FF0000"/>
                </a:solidFill>
                <a:latin typeface="Artemon " pitchFamily="2" charset="0"/>
              </a:rPr>
            </a:br>
            <a:r>
              <a:rPr lang="ru-RU" sz="6600" dirty="0">
                <a:solidFill>
                  <a:srgbClr val="FF0000"/>
                </a:solidFill>
                <a:latin typeface="Artemon " pitchFamily="2" charset="0"/>
              </a:rPr>
              <a:t/>
            </a:r>
            <a:br>
              <a:rPr lang="ru-RU" sz="6600" dirty="0">
                <a:solidFill>
                  <a:srgbClr val="FF0000"/>
                </a:solidFill>
                <a:latin typeface="Artemon " pitchFamily="2" charset="0"/>
              </a:rPr>
            </a:br>
            <a:r>
              <a:rPr lang="ru-RU" sz="6600" dirty="0" smtClean="0">
                <a:solidFill>
                  <a:srgbClr val="FF0000"/>
                </a:solidFill>
                <a:latin typeface="Artemon " pitchFamily="2" charset="0"/>
              </a:rPr>
              <a:t/>
            </a:r>
            <a:br>
              <a:rPr lang="ru-RU" sz="6600" dirty="0" smtClean="0">
                <a:solidFill>
                  <a:srgbClr val="FF0000"/>
                </a:solidFill>
                <a:latin typeface="Artemon " pitchFamily="2" charset="0"/>
              </a:rPr>
            </a:br>
            <a:endParaRPr lang="ru-RU" sz="6600" dirty="0">
              <a:solidFill>
                <a:srgbClr val="FFFF00"/>
              </a:solidFill>
              <a:latin typeface="Artemon " pitchFamily="2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2887682"/>
            <a:ext cx="328614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latin typeface="Artemon " pitchFamily="2" charset="0"/>
                <a:ea typeface="Calibri"/>
              </a:rPr>
              <a:t>Если дует ветер</a:t>
            </a:r>
            <a:br>
              <a:rPr lang="ru-RU" i="1" dirty="0" smtClean="0">
                <a:latin typeface="Artemon " pitchFamily="2" charset="0"/>
                <a:ea typeface="Calibri"/>
              </a:rPr>
            </a:br>
            <a:r>
              <a:rPr lang="ru-RU" i="1" dirty="0" smtClean="0">
                <a:latin typeface="Artemon " pitchFamily="2" charset="0"/>
                <a:ea typeface="Calibri"/>
              </a:rPr>
              <a:t>Теплый, хоть и с севера,</a:t>
            </a:r>
            <a:br>
              <a:rPr lang="ru-RU" i="1" dirty="0" smtClean="0">
                <a:latin typeface="Artemon " pitchFamily="2" charset="0"/>
                <a:ea typeface="Calibri"/>
              </a:rPr>
            </a:br>
            <a:r>
              <a:rPr lang="ru-RU" i="1" dirty="0" smtClean="0">
                <a:latin typeface="Artemon " pitchFamily="2" charset="0"/>
                <a:ea typeface="Calibri"/>
              </a:rPr>
              <a:t>Если луг — в ромашках</a:t>
            </a:r>
            <a:br>
              <a:rPr lang="ru-RU" i="1" dirty="0" smtClean="0">
                <a:latin typeface="Artemon " pitchFamily="2" charset="0"/>
                <a:ea typeface="Calibri"/>
              </a:rPr>
            </a:br>
            <a:r>
              <a:rPr lang="ru-RU" i="1" dirty="0" smtClean="0">
                <a:latin typeface="Artemon " pitchFamily="2" charset="0"/>
                <a:ea typeface="Calibri"/>
              </a:rPr>
              <a:t>И комочках клевера,</a:t>
            </a:r>
            <a:br>
              <a:rPr lang="ru-RU" i="1" dirty="0" smtClean="0">
                <a:latin typeface="Artemon " pitchFamily="2" charset="0"/>
                <a:ea typeface="Calibri"/>
              </a:rPr>
            </a:br>
            <a:r>
              <a:rPr lang="ru-RU" i="1" dirty="0" smtClean="0">
                <a:latin typeface="Artemon " pitchFamily="2" charset="0"/>
                <a:ea typeface="Calibri"/>
              </a:rPr>
              <a:t>Бабочки и пчелы</a:t>
            </a:r>
            <a:br>
              <a:rPr lang="ru-RU" i="1" dirty="0" smtClean="0">
                <a:latin typeface="Artemon " pitchFamily="2" charset="0"/>
                <a:ea typeface="Calibri"/>
              </a:rPr>
            </a:br>
            <a:r>
              <a:rPr lang="ru-RU" i="1" dirty="0" smtClean="0">
                <a:latin typeface="Artemon " pitchFamily="2" charset="0"/>
                <a:ea typeface="Calibri"/>
              </a:rPr>
              <a:t>Над цветами кружатся,</a:t>
            </a:r>
            <a:br>
              <a:rPr lang="ru-RU" i="1" dirty="0" smtClean="0">
                <a:latin typeface="Artemon " pitchFamily="2" charset="0"/>
                <a:ea typeface="Calibri"/>
              </a:rPr>
            </a:br>
            <a:r>
              <a:rPr lang="ru-RU" i="1" dirty="0" smtClean="0">
                <a:latin typeface="Artemon " pitchFamily="2" charset="0"/>
                <a:ea typeface="Calibri"/>
              </a:rPr>
              <a:t>И осколком неба</a:t>
            </a:r>
            <a:br>
              <a:rPr lang="ru-RU" i="1" dirty="0" smtClean="0">
                <a:latin typeface="Artemon " pitchFamily="2" charset="0"/>
                <a:ea typeface="Calibri"/>
              </a:rPr>
            </a:br>
            <a:r>
              <a:rPr lang="ru-RU" i="1" dirty="0" smtClean="0">
                <a:latin typeface="Artemon " pitchFamily="2" charset="0"/>
                <a:ea typeface="Calibri"/>
              </a:rPr>
              <a:t>Голубеет лужица,</a:t>
            </a:r>
            <a:br>
              <a:rPr lang="ru-RU" i="1" dirty="0" smtClean="0">
                <a:latin typeface="Artemon " pitchFamily="2" charset="0"/>
                <a:ea typeface="Calibri"/>
              </a:rPr>
            </a:br>
            <a:r>
              <a:rPr lang="ru-RU" i="1" dirty="0" smtClean="0">
                <a:latin typeface="Artemon " pitchFamily="2" charset="0"/>
                <a:ea typeface="Calibri"/>
              </a:rPr>
              <a:t>И ребячья кожица</a:t>
            </a:r>
            <a:br>
              <a:rPr lang="ru-RU" i="1" dirty="0" smtClean="0">
                <a:latin typeface="Artemon " pitchFamily="2" charset="0"/>
                <a:ea typeface="Calibri"/>
              </a:rPr>
            </a:br>
            <a:r>
              <a:rPr lang="ru-RU" i="1" dirty="0" smtClean="0">
                <a:latin typeface="Artemon " pitchFamily="2" charset="0"/>
                <a:ea typeface="Calibri"/>
              </a:rPr>
              <a:t>Словно шоколадка….</a:t>
            </a:r>
            <a:br>
              <a:rPr lang="ru-RU" i="1" dirty="0" smtClean="0">
                <a:latin typeface="Artemon " pitchFamily="2" charset="0"/>
                <a:ea typeface="Calibri"/>
              </a:rPr>
            </a:br>
            <a:r>
              <a:rPr lang="ru-RU" i="1" dirty="0" smtClean="0">
                <a:latin typeface="Artemon " pitchFamily="2" charset="0"/>
                <a:ea typeface="Calibri"/>
              </a:rPr>
              <a:t>Верная примета:</a:t>
            </a:r>
            <a:br>
              <a:rPr lang="ru-RU" i="1" dirty="0" smtClean="0">
                <a:latin typeface="Artemon " pitchFamily="2" charset="0"/>
                <a:ea typeface="Calibri"/>
              </a:rPr>
            </a:br>
            <a:r>
              <a:rPr lang="ru-RU" i="1" dirty="0" smtClean="0">
                <a:latin typeface="Artemon " pitchFamily="2" charset="0"/>
                <a:ea typeface="Calibri"/>
              </a:rPr>
              <a:t>Наступило лето</a:t>
            </a:r>
          </a:p>
          <a:p>
            <a:r>
              <a:rPr lang="ru-RU" i="1" dirty="0" smtClean="0">
                <a:latin typeface="Artemon " pitchFamily="2" charset="0"/>
                <a:ea typeface="Calibri"/>
              </a:rPr>
              <a:t/>
            </a:r>
            <a:br>
              <a:rPr lang="ru-RU" i="1" dirty="0" smtClean="0">
                <a:latin typeface="Artemon " pitchFamily="2" charset="0"/>
                <a:ea typeface="Calibri"/>
              </a:rPr>
            </a:br>
            <a:r>
              <a:rPr lang="ru-RU" i="1" dirty="0" smtClean="0">
                <a:latin typeface="Artemon " pitchFamily="2" charset="0"/>
                <a:ea typeface="Calibri"/>
              </a:rPr>
              <a:t>  </a:t>
            </a:r>
            <a:r>
              <a:rPr lang="ru-RU" i="1" dirty="0" smtClean="0">
                <a:latin typeface="Artemon " pitchFamily="2" charset="0"/>
                <a:ea typeface="Times New Roman"/>
              </a:rPr>
              <a:t> </a:t>
            </a:r>
            <a:r>
              <a:rPr lang="ru-RU" i="1" dirty="0" smtClean="0">
                <a:latin typeface="Artemon " pitchFamily="2" charset="0"/>
                <a:ea typeface="Calibri"/>
              </a:rPr>
              <a:t>Л.Корчагина</a:t>
            </a:r>
            <a:r>
              <a:rPr lang="ru-RU" i="1" dirty="0" smtClean="0">
                <a:latin typeface="Artemon " pitchFamily="2" charset="0"/>
                <a:ea typeface="Times New Roman"/>
              </a:rPr>
              <a:t> 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6910154">
            <a:off x="472629" y="-219202"/>
            <a:ext cx="1552575" cy="120493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7422" y="4482000"/>
            <a:ext cx="1786345" cy="2376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83206">
            <a:off x="2476782" y="3825325"/>
            <a:ext cx="1368000" cy="684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6644" y="0"/>
            <a:ext cx="2131483" cy="1872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9058" y="4572008"/>
            <a:ext cx="1892000" cy="211971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3570" y="4429132"/>
            <a:ext cx="1472187" cy="233831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835922">
            <a:off x="6348733" y="3154998"/>
            <a:ext cx="1368000" cy="6840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20171">
            <a:off x="7042362" y="1871787"/>
            <a:ext cx="1552575" cy="1419225"/>
          </a:xfrm>
          <a:prstGeom prst="rect">
            <a:avLst/>
          </a:prstGeom>
        </p:spPr>
      </p:pic>
      <p:pic>
        <p:nvPicPr>
          <p:cNvPr id="15" name="Picture 2" descr="C:\Users\Мама Ира\AppData\Local\Microsoft\Windows\Temporary Internet Files\Content.IE5\BBQH7358\MC900123235[1].wm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8454" y="3639746"/>
            <a:ext cx="2075546" cy="321825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Desktop\images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571868" y="2143116"/>
            <a:ext cx="2857520" cy="2286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Содержимое 15"/>
          <p:cNvSpPr>
            <a:spLocks noGrp="1"/>
          </p:cNvSpPr>
          <p:nvPr>
            <p:ph idx="1"/>
          </p:nvPr>
        </p:nvSpPr>
        <p:spPr>
          <a:xfrm>
            <a:off x="142845" y="2714620"/>
            <a:ext cx="2643205" cy="3929090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36918770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5000"/>
    </mc:Choice>
    <mc:Fallback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142853"/>
            <a:ext cx="7125113" cy="857256"/>
          </a:xfrm>
        </p:spPr>
        <p:txBody>
          <a:bodyPr/>
          <a:lstStyle/>
          <a:p>
            <a:pPr lvl="0" algn="ctr"/>
            <a:r>
              <a:rPr lang="ru-RU" sz="2800" b="1" dirty="0" smtClean="0"/>
              <a:t>5. </a:t>
            </a:r>
            <a:r>
              <a:rPr lang="ru-RU" sz="2800" b="1" dirty="0" smtClean="0">
                <a:solidFill>
                  <a:srgbClr val="C00000"/>
                </a:solidFill>
              </a:rPr>
              <a:t>ЗАПРЕЩЕНО</a:t>
            </a:r>
            <a:r>
              <a:rPr lang="ru-RU" sz="2800" b="1" dirty="0" smtClean="0"/>
              <a:t> играть вблизи обрывов!!!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9443" y="1000109"/>
            <a:ext cx="7125112" cy="485869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i="1" dirty="0">
                <a:solidFill>
                  <a:schemeClr val="tx1"/>
                </a:solidFill>
                <a:latin typeface="Artemon " pitchFamily="2" charset="0"/>
                <a:ea typeface="Calibri"/>
              </a:rPr>
              <a:t/>
            </a:r>
            <a:br>
              <a:rPr lang="ru-RU" sz="2400" i="1" dirty="0">
                <a:solidFill>
                  <a:schemeClr val="tx1"/>
                </a:solidFill>
                <a:latin typeface="Artemon " pitchFamily="2" charset="0"/>
                <a:ea typeface="Calibri"/>
              </a:rPr>
            </a:br>
            <a:endParaRPr lang="ru-RU" sz="2400" dirty="0">
              <a:solidFill>
                <a:schemeClr val="tx1"/>
              </a:solidFill>
              <a:latin typeface="Artemon " pitchFamily="2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72066" y="928671"/>
            <a:ext cx="385765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На высоком берегу,</a:t>
            </a:r>
          </a:p>
          <a:p>
            <a:pPr algn="ctr"/>
            <a:r>
              <a:rPr lang="ru-RU" sz="2400" b="1" dirty="0" smtClean="0"/>
              <a:t>Дети, не играйте!</a:t>
            </a:r>
          </a:p>
          <a:p>
            <a:pPr algn="ctr"/>
            <a:r>
              <a:rPr lang="ru-RU" sz="2400" b="1" dirty="0" smtClean="0"/>
              <a:t>Из-под ног уйти земля</a:t>
            </a:r>
          </a:p>
          <a:p>
            <a:pPr algn="ctr"/>
            <a:r>
              <a:rPr lang="ru-RU" sz="2400" b="1" dirty="0" smtClean="0"/>
              <a:t>Может, так и знайте!</a:t>
            </a:r>
          </a:p>
          <a:p>
            <a:pPr algn="ctr"/>
            <a:endParaRPr lang="ru-RU" sz="2400" b="1" dirty="0" smtClean="0"/>
          </a:p>
          <a:p>
            <a:pPr algn="ctr"/>
            <a:r>
              <a:rPr lang="ru-RU" sz="2400" b="1" dirty="0" smtClean="0"/>
              <a:t>И с обрыва прямо вниз</a:t>
            </a:r>
          </a:p>
          <a:p>
            <a:pPr algn="ctr"/>
            <a:r>
              <a:rPr lang="ru-RU" sz="2400" b="1" dirty="0" smtClean="0"/>
              <a:t> В воду полетите... </a:t>
            </a:r>
          </a:p>
          <a:p>
            <a:pPr algn="ctr"/>
            <a:r>
              <a:rPr lang="ru-RU" sz="2400" b="1" dirty="0" smtClean="0"/>
              <a:t>И останется кричать: </a:t>
            </a:r>
          </a:p>
          <a:p>
            <a:pPr algn="ctr"/>
            <a:r>
              <a:rPr lang="ru-RU" sz="2400" b="1" dirty="0" smtClean="0"/>
              <a:t>«Люди, помогите!!!»</a:t>
            </a:r>
            <a:endParaRPr lang="ru-RU" sz="2400" b="1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714356"/>
            <a:ext cx="4714908" cy="58579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82" y="5000636"/>
            <a:ext cx="1245025" cy="1656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9638502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5000"/>
    </mc:Choice>
    <mc:Fallback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214290"/>
            <a:ext cx="821537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Места, с которых можно упасть в воду не должны использоваться для игр, а особенно если в воде неизвестная глубина, дно и быстрое течение. К таким местам относятся пирсы, волнорезы, мосты, набережные, причалы и другие подобные сооружения.</a:t>
            </a:r>
            <a:endParaRPr lang="ru-RU" b="1" dirty="0"/>
          </a:p>
        </p:txBody>
      </p:sp>
      <p:pic>
        <p:nvPicPr>
          <p:cNvPr id="5122" name="Picture 2" descr="108-7-bezopasnost-letom-kartinki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2000240"/>
            <a:ext cx="7643866" cy="44291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5000"/>
    </mc:Choice>
    <mc:Fallback>
      <p:transition spd="slow" advTm="5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/>
            <a:r>
              <a:rPr lang="ru-RU" sz="2400" b="1" dirty="0" smtClean="0"/>
              <a:t>6. Не заплывайте на глубину на надувных матрацах, т.к. может он </a:t>
            </a:r>
            <a:r>
              <a:rPr lang="ru-RU" sz="2400" b="1" dirty="0" err="1" smtClean="0"/>
              <a:t>сдуться</a:t>
            </a:r>
            <a:r>
              <a:rPr lang="ru-RU" sz="2400" b="1" dirty="0" smtClean="0"/>
              <a:t> или может отнести ветром далеко от берега!!!!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500034" y="1807361"/>
            <a:ext cx="3500461" cy="4764911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400" b="1" dirty="0" smtClean="0">
                <a:solidFill>
                  <a:srgbClr val="FFFF00"/>
                </a:solidFill>
              </a:rPr>
              <a:t>Весело качаться</a:t>
            </a:r>
          </a:p>
          <a:p>
            <a:pPr>
              <a:buNone/>
            </a:pPr>
            <a:r>
              <a:rPr lang="ru-RU" sz="1400" b="1" dirty="0" smtClean="0">
                <a:solidFill>
                  <a:srgbClr val="FFFF00"/>
                </a:solidFill>
              </a:rPr>
              <a:t>детям на волнах, </a:t>
            </a:r>
          </a:p>
          <a:p>
            <a:pPr>
              <a:buNone/>
            </a:pPr>
            <a:r>
              <a:rPr lang="ru-RU" sz="1400" b="1" dirty="0" smtClean="0">
                <a:solidFill>
                  <a:srgbClr val="FFFF00"/>
                </a:solidFill>
              </a:rPr>
              <a:t>На цветных матрасах,</a:t>
            </a:r>
          </a:p>
          <a:p>
            <a:pPr>
              <a:buNone/>
            </a:pPr>
            <a:r>
              <a:rPr lang="ru-RU" sz="1400" b="1" dirty="0" smtClean="0">
                <a:solidFill>
                  <a:srgbClr val="FFFF00"/>
                </a:solidFill>
              </a:rPr>
              <a:t>надувных кругах. </a:t>
            </a:r>
          </a:p>
          <a:p>
            <a:pPr>
              <a:buNone/>
            </a:pPr>
            <a:r>
              <a:rPr lang="ru-RU" sz="1400" b="1" dirty="0" smtClean="0">
                <a:solidFill>
                  <a:srgbClr val="FFFF00"/>
                </a:solidFill>
              </a:rPr>
              <a:t>Только непременно</a:t>
            </a:r>
          </a:p>
          <a:p>
            <a:pPr>
              <a:buNone/>
            </a:pPr>
            <a:r>
              <a:rPr lang="ru-RU" sz="1400" b="1" dirty="0" smtClean="0">
                <a:solidFill>
                  <a:srgbClr val="FFFF00"/>
                </a:solidFill>
              </a:rPr>
              <a:t>вы должны узнать:</a:t>
            </a:r>
          </a:p>
          <a:p>
            <a:pPr>
              <a:buNone/>
            </a:pPr>
            <a:r>
              <a:rPr lang="ru-RU" sz="1400" b="1" dirty="0" smtClean="0">
                <a:solidFill>
                  <a:srgbClr val="FFFF00"/>
                </a:solidFill>
              </a:rPr>
              <a:t> Далеко не надо</a:t>
            </a:r>
          </a:p>
          <a:p>
            <a:pPr>
              <a:buNone/>
            </a:pPr>
            <a:r>
              <a:rPr lang="ru-RU" sz="1400" b="1" dirty="0" smtClean="0">
                <a:solidFill>
                  <a:srgbClr val="FFFF00"/>
                </a:solidFill>
              </a:rPr>
              <a:t>в воду заплывать! </a:t>
            </a:r>
          </a:p>
          <a:p>
            <a:pPr>
              <a:buNone/>
            </a:pPr>
            <a:r>
              <a:rPr lang="ru-RU" sz="1400" b="1" dirty="0" smtClean="0">
                <a:solidFill>
                  <a:srgbClr val="FFFF00"/>
                </a:solidFill>
              </a:rPr>
              <a:t>Может прохудиться</a:t>
            </a:r>
          </a:p>
          <a:p>
            <a:pPr>
              <a:buNone/>
            </a:pPr>
            <a:r>
              <a:rPr lang="ru-RU" sz="1400" b="1" dirty="0" smtClean="0">
                <a:solidFill>
                  <a:srgbClr val="FFFF00"/>
                </a:solidFill>
              </a:rPr>
              <a:t>круг или матрас...</a:t>
            </a:r>
          </a:p>
          <a:p>
            <a:pPr>
              <a:buNone/>
            </a:pPr>
            <a:r>
              <a:rPr lang="ru-RU" sz="1400" b="1" dirty="0" smtClean="0">
                <a:solidFill>
                  <a:srgbClr val="FFFF00"/>
                </a:solidFill>
              </a:rPr>
              <a:t> Кто спасти успеет</a:t>
            </a:r>
          </a:p>
          <a:p>
            <a:pPr>
              <a:buNone/>
            </a:pPr>
            <a:r>
              <a:rPr lang="ru-RU" sz="1400" b="1" dirty="0" smtClean="0">
                <a:solidFill>
                  <a:srgbClr val="FFFF00"/>
                </a:solidFill>
              </a:rPr>
              <a:t>из пучины вас? </a:t>
            </a:r>
          </a:p>
          <a:p>
            <a:pPr>
              <a:buNone/>
            </a:pPr>
            <a:r>
              <a:rPr lang="ru-RU" sz="1400" b="1" dirty="0" smtClean="0">
                <a:solidFill>
                  <a:srgbClr val="FFFF00"/>
                </a:solidFill>
              </a:rPr>
              <a:t>И перевернуться</a:t>
            </a:r>
          </a:p>
          <a:p>
            <a:pPr>
              <a:buNone/>
            </a:pPr>
            <a:r>
              <a:rPr lang="ru-RU" sz="1400" b="1" dirty="0" smtClean="0">
                <a:solidFill>
                  <a:srgbClr val="FFFF00"/>
                </a:solidFill>
              </a:rPr>
              <a:t>на волнах легко... </a:t>
            </a:r>
          </a:p>
          <a:p>
            <a:pPr>
              <a:buNone/>
            </a:pPr>
            <a:r>
              <a:rPr lang="ru-RU" sz="1400" b="1" dirty="0" smtClean="0">
                <a:solidFill>
                  <a:srgbClr val="FFFF00"/>
                </a:solidFill>
              </a:rPr>
              <a:t>Так что не советуем</a:t>
            </a:r>
          </a:p>
          <a:p>
            <a:pPr>
              <a:buNone/>
            </a:pPr>
            <a:r>
              <a:rPr lang="ru-RU" sz="1400" b="1" dirty="0" smtClean="0">
                <a:solidFill>
                  <a:srgbClr val="FFFF00"/>
                </a:solidFill>
              </a:rPr>
              <a:t>плавать далеко!</a:t>
            </a:r>
            <a:endParaRPr lang="ru-RU" sz="1400" b="1" dirty="0">
              <a:solidFill>
                <a:srgbClr val="FFFF00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27820">
            <a:off x="3035414" y="2319715"/>
            <a:ext cx="5676900" cy="378621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193306235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5000"/>
    </mc:Choice>
    <mc:Fallback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357166"/>
            <a:ext cx="8572560" cy="1214446"/>
          </a:xfrm>
        </p:spPr>
        <p:txBody>
          <a:bodyPr/>
          <a:lstStyle/>
          <a:p>
            <a:r>
              <a:rPr lang="ru-RU" sz="2400" b="1" dirty="0" smtClean="0"/>
              <a:t>7. Сильные волны и течение воды представляют собой большую опасность. Именно поэтому стоит избегать купания при плохой погоде.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/>
          </a:p>
        </p:txBody>
      </p:sp>
      <p:pic>
        <p:nvPicPr>
          <p:cNvPr id="32769" name="Picture 1" descr="D:\Desktop\108-6-bezopasnost-letom-kartinki-330x20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714488"/>
            <a:ext cx="6429420" cy="48577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4612" y="1643050"/>
            <a:ext cx="2231237" cy="1656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2383339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5000"/>
    </mc:Choice>
    <mc:Fallback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8. </a:t>
            </a:r>
            <a:r>
              <a:rPr lang="ru-RU" b="1" dirty="0" smtClean="0">
                <a:solidFill>
                  <a:srgbClr val="FFFF00"/>
                </a:solidFill>
              </a:rPr>
              <a:t>НЕ КУПАЙТЕСЬ </a:t>
            </a:r>
            <a:r>
              <a:rPr lang="ru-RU" b="1" dirty="0" smtClean="0"/>
              <a:t>около сточных вод!</a:t>
            </a:r>
            <a:endParaRPr lang="ru-RU" b="1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009443" y="1807361"/>
            <a:ext cx="3562557" cy="4336283"/>
          </a:xfrm>
        </p:spPr>
        <p:txBody>
          <a:bodyPr>
            <a:normAutofit fontScale="85000" lnSpcReduction="20000"/>
          </a:bodyPr>
          <a:lstStyle/>
          <a:p>
            <a:pPr>
              <a:spcBef>
                <a:spcPct val="50000"/>
              </a:spcBef>
              <a:buNone/>
            </a:pPr>
            <a:r>
              <a:rPr lang="ru-RU" sz="2200" dirty="0" smtClean="0"/>
              <a:t>Около сточной трубы </a:t>
            </a:r>
          </a:p>
          <a:p>
            <a:pPr>
              <a:spcBef>
                <a:spcPct val="50000"/>
              </a:spcBef>
              <a:buNone/>
            </a:pPr>
            <a:r>
              <a:rPr lang="ru-RU" sz="2200" dirty="0" smtClean="0"/>
              <a:t>не купайтесь –</a:t>
            </a:r>
          </a:p>
          <a:p>
            <a:pPr>
              <a:spcBef>
                <a:spcPct val="50000"/>
              </a:spcBef>
              <a:buNone/>
            </a:pPr>
            <a:r>
              <a:rPr lang="ru-RU" sz="2200" dirty="0" smtClean="0"/>
              <a:t>Может вас прямо в трубу затянуть...</a:t>
            </a:r>
          </a:p>
          <a:p>
            <a:pPr>
              <a:spcBef>
                <a:spcPct val="50000"/>
              </a:spcBef>
              <a:buNone/>
            </a:pPr>
            <a:r>
              <a:rPr lang="ru-RU" sz="2200" dirty="0" smtClean="0"/>
              <a:t> И не получится, </a:t>
            </a:r>
          </a:p>
          <a:p>
            <a:pPr>
              <a:spcBef>
                <a:spcPct val="50000"/>
              </a:spcBef>
              <a:buNone/>
            </a:pPr>
            <a:r>
              <a:rPr lang="ru-RU" sz="2200" dirty="0" smtClean="0"/>
              <a:t>как ни старайтесь, Вынырнуть вверх, </a:t>
            </a:r>
          </a:p>
          <a:p>
            <a:pPr>
              <a:spcBef>
                <a:spcPct val="50000"/>
              </a:spcBef>
              <a:buNone/>
            </a:pPr>
            <a:r>
              <a:rPr lang="ru-RU" sz="2200" dirty="0" smtClean="0"/>
              <a:t>чтобы воздух глотнуть... Очень опасно –</a:t>
            </a:r>
          </a:p>
          <a:p>
            <a:pPr>
              <a:spcBef>
                <a:spcPct val="50000"/>
              </a:spcBef>
              <a:buNone/>
            </a:pPr>
            <a:r>
              <a:rPr lang="ru-RU" sz="2200" dirty="0" smtClean="0"/>
              <a:t> запомните, братцы! -Рядом со сточной трубой развлекаться</a:t>
            </a:r>
            <a:endParaRPr lang="ru-RU" sz="2200" dirty="0" smtClean="0">
              <a:solidFill>
                <a:srgbClr val="002060"/>
              </a:solidFill>
            </a:endParaRPr>
          </a:p>
          <a:p>
            <a:pPr>
              <a:spcBef>
                <a:spcPct val="50000"/>
              </a:spcBef>
              <a:buNone/>
            </a:pP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69341">
            <a:off x="4381243" y="1955071"/>
            <a:ext cx="4495800" cy="4429132"/>
          </a:xfrm>
          <a:prstGeom prst="roundRect">
            <a:avLst>
              <a:gd name="adj" fmla="val 19096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391114273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5000"/>
    </mc:Choice>
    <mc:Fallback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0"/>
            <a:ext cx="7125113" cy="1314471"/>
          </a:xfrm>
        </p:spPr>
        <p:txBody>
          <a:bodyPr/>
          <a:lstStyle/>
          <a:p>
            <a:r>
              <a:rPr lang="ru-RU" b="1" dirty="0" smtClean="0"/>
              <a:t>9. Шутки на воде, прочь!!!</a:t>
            </a:r>
            <a:endParaRPr lang="ru-RU" b="1" dirty="0"/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000108"/>
            <a:ext cx="4572000" cy="5715040"/>
          </a:xfrm>
          <a:prstGeom prst="ellipse">
            <a:avLst/>
          </a:prstGeom>
          <a:ln w="63500" cap="rnd">
            <a:solidFill>
              <a:srgbClr val="7030A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9" name="Прямоугольник 8"/>
          <p:cNvSpPr/>
          <p:nvPr/>
        </p:nvSpPr>
        <p:spPr>
          <a:xfrm>
            <a:off x="4714876" y="1000108"/>
            <a:ext cx="428628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Если развлекаться</a:t>
            </a:r>
          </a:p>
          <a:p>
            <a:r>
              <a:rPr lang="ru-RU" sz="1600" dirty="0" smtClean="0"/>
              <a:t>будешь на воде, </a:t>
            </a:r>
          </a:p>
          <a:p>
            <a:r>
              <a:rPr lang="ru-RU" sz="1600" dirty="0" smtClean="0"/>
              <a:t>Проследи, чтоб шутка</a:t>
            </a:r>
          </a:p>
          <a:p>
            <a:r>
              <a:rPr lang="ru-RU" sz="1600" dirty="0" smtClean="0"/>
              <a:t>не вела к беде...</a:t>
            </a:r>
          </a:p>
          <a:p>
            <a:r>
              <a:rPr lang="ru-RU" sz="1600" dirty="0" smtClean="0"/>
              <a:t>Не топи другого –</a:t>
            </a:r>
          </a:p>
          <a:p>
            <a:r>
              <a:rPr lang="ru-RU" sz="1600" dirty="0" smtClean="0"/>
              <a:t> может оказаться, </a:t>
            </a:r>
          </a:p>
          <a:p>
            <a:r>
              <a:rPr lang="ru-RU" sz="1600" dirty="0" smtClean="0"/>
              <a:t>Что воды случится</a:t>
            </a:r>
          </a:p>
          <a:p>
            <a:r>
              <a:rPr lang="ru-RU" sz="1600" dirty="0" smtClean="0"/>
              <a:t> другу наглотаться, </a:t>
            </a:r>
          </a:p>
          <a:p>
            <a:r>
              <a:rPr lang="ru-RU" sz="1600" dirty="0" smtClean="0"/>
              <a:t>Он запаникует, вырываться станет –</a:t>
            </a:r>
          </a:p>
          <a:p>
            <a:r>
              <a:rPr lang="ru-RU" sz="1600" dirty="0" smtClean="0"/>
              <a:t>И тебя с собою под воду затянет! </a:t>
            </a:r>
          </a:p>
          <a:p>
            <a:r>
              <a:rPr lang="ru-RU" sz="1600" dirty="0" smtClean="0"/>
              <a:t>И игра такая</a:t>
            </a:r>
          </a:p>
          <a:p>
            <a:r>
              <a:rPr lang="ru-RU" sz="1600" dirty="0" smtClean="0"/>
              <a:t>грустно завершится...</a:t>
            </a:r>
          </a:p>
          <a:p>
            <a:r>
              <a:rPr lang="ru-RU" sz="1600" dirty="0" smtClean="0"/>
              <a:t> Мы вам не желаем</a:t>
            </a:r>
          </a:p>
          <a:p>
            <a:r>
              <a:rPr lang="ru-RU" sz="1600" dirty="0" smtClean="0"/>
              <a:t>в речке утопиться!</a:t>
            </a:r>
          </a:p>
          <a:p>
            <a:endParaRPr lang="ru-RU" sz="16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786314" y="4500570"/>
            <a:ext cx="385765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Не надо безобразничать </a:t>
            </a:r>
          </a:p>
          <a:p>
            <a:r>
              <a:rPr lang="ru-RU" dirty="0" smtClean="0"/>
              <a:t>И делать дырки в круге; </a:t>
            </a:r>
          </a:p>
          <a:p>
            <a:r>
              <a:rPr lang="ru-RU" dirty="0" smtClean="0"/>
              <a:t>Не стоит жизнью рисковать Ни другу, ни подруге.</a:t>
            </a:r>
          </a:p>
          <a:p>
            <a:r>
              <a:rPr lang="ru-RU" dirty="0" smtClean="0"/>
              <a:t> Но если ты, но если ты Шалун и злой проказник -Недалеко и до беды: Дырявый круг опасен.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83887902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5000"/>
    </mc:Choice>
    <mc:Fallback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214291"/>
            <a:ext cx="7125113" cy="57150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3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В Ы В О Д</a:t>
            </a:r>
            <a:endParaRPr lang="ru-RU" sz="36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1009443" y="928671"/>
            <a:ext cx="7125112" cy="257176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b="1" dirty="0" smtClean="0"/>
              <a:t>Соблюдая простые меры предосторожности и прислушиваясь к советам специалистов, вы обезопасите себя от несчастных случаев на воде.</a:t>
            </a:r>
            <a:endParaRPr lang="ru-RU" sz="2400" b="1" dirty="0"/>
          </a:p>
        </p:txBody>
      </p:sp>
      <p:pic>
        <p:nvPicPr>
          <p:cNvPr id="4" name="Picture 8" descr="D:\Семейная\Ирина\Анимашки\прав купан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429000"/>
            <a:ext cx="4000500" cy="3429000"/>
          </a:xfrm>
          <a:prstGeom prst="rect">
            <a:avLst/>
          </a:prstGeom>
          <a:solidFill>
            <a:srgbClr val="09B1C3"/>
          </a:solidFill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85720" y="5715016"/>
            <a:ext cx="3857652" cy="10156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kern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Не входите в воду разгорячёнными, лучше выждать какое-то время.</a:t>
            </a:r>
            <a:endParaRPr lang="ru-RU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7" name="Picture 9" descr="D:\Семейная\Ирина\Анимашки\прав купан 7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3286124"/>
            <a:ext cx="4638675" cy="3429000"/>
          </a:xfrm>
          <a:prstGeom prst="rect">
            <a:avLst/>
          </a:prstGeom>
          <a:solidFill>
            <a:srgbClr val="09B1C3"/>
          </a:solidFill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4572000" y="5857893"/>
            <a:ext cx="4214842" cy="10341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342900" indent="-342900" algn="ctr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ru-RU" kern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Будьте осторожны в воде.</a:t>
            </a:r>
          </a:p>
          <a:p>
            <a:pPr marL="342900" indent="-342900" algn="ctr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ru-RU" kern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Не переоценивайте свои </a:t>
            </a:r>
          </a:p>
          <a:p>
            <a:pPr marL="342900" indent="-342900" algn="ctr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ru-RU" kern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силы!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70646347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5000"/>
    </mc:Choice>
    <mc:Fallback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285728"/>
            <a:ext cx="7125113" cy="185738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СОБЛЮДАЙТЕ  ВСЕ  ПРАВИЛА И С ВАМИ НИЧЕГО НЕ СЛУЧИТЬСЯ!!!</a:t>
            </a:r>
            <a:b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endParaRPr lang="ru-R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5" name="Picture 4" descr="http://photos0.hotelsearch.com/0018/0919/festamar-torroella-de-montgri_big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8086" r="-68"/>
          <a:stretch>
            <a:fillRect/>
          </a:stretch>
        </p:blipFill>
        <p:spPr bwMode="auto">
          <a:xfrm>
            <a:off x="1428728" y="2786058"/>
            <a:ext cx="6240839" cy="38404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193641423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5000"/>
    </mc:Choice>
    <mc:Fallback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428604"/>
            <a:ext cx="4143404" cy="142876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«Безопасность на воде во время летних каникул</a:t>
            </a:r>
            <a:r>
              <a:rPr lang="ru-RU" b="1" dirty="0" smtClean="0"/>
              <a:t>»</a:t>
            </a:r>
            <a:endParaRPr lang="ru-RU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1009443" y="2500312"/>
            <a:ext cx="3348244" cy="3286142"/>
          </a:xfrm>
        </p:spPr>
        <p:txBody>
          <a:bodyPr>
            <a:normAutofit lnSpcReduction="10000"/>
          </a:bodyPr>
          <a:lstStyle/>
          <a:p>
            <a:r>
              <a:rPr lang="ru-RU" sz="1800" b="1" u="sng" dirty="0" smtClean="0"/>
              <a:t>Презентацию </a:t>
            </a:r>
            <a:r>
              <a:rPr lang="ru-RU" sz="1800" b="1" u="sng" dirty="0" smtClean="0"/>
              <a:t>подготовил:</a:t>
            </a:r>
            <a:endParaRPr lang="ru-RU" sz="1800" b="1" u="sng" dirty="0" smtClean="0"/>
          </a:p>
          <a:p>
            <a:endParaRPr lang="ru-RU" sz="1800" dirty="0" smtClean="0"/>
          </a:p>
          <a:p>
            <a:r>
              <a:rPr lang="ru-RU" sz="1800" dirty="0" smtClean="0"/>
              <a:t>Учитель биологии и ОБЖ</a:t>
            </a:r>
            <a:endParaRPr lang="ru-RU" sz="1800" dirty="0" smtClean="0"/>
          </a:p>
          <a:p>
            <a:r>
              <a:rPr lang="ru-RU" sz="1800" dirty="0" smtClean="0"/>
              <a:t>МКОУ «Гимназия»№1 имени </a:t>
            </a:r>
            <a:r>
              <a:rPr lang="ru-RU" sz="1800" dirty="0" err="1" smtClean="0"/>
              <a:t>К.И.Щелкина</a:t>
            </a:r>
            <a:endParaRPr lang="ru-RU" sz="1800" dirty="0" smtClean="0"/>
          </a:p>
          <a:p>
            <a:r>
              <a:rPr lang="ru-RU" sz="1800" dirty="0" err="1" smtClean="0"/>
              <a:t>Г.Белогорск,Республики</a:t>
            </a:r>
            <a:r>
              <a:rPr lang="ru-RU" sz="1800" dirty="0" smtClean="0"/>
              <a:t> Крым</a:t>
            </a:r>
          </a:p>
          <a:p>
            <a:r>
              <a:rPr lang="ru-RU" sz="2600" b="1" dirty="0" smtClean="0">
                <a:latin typeface="Monotype Corsiva" pitchFamily="66" charset="0"/>
              </a:rPr>
              <a:t>Касьянова В.В.</a:t>
            </a:r>
            <a:endParaRPr lang="ru-RU" sz="2600" b="1" dirty="0" smtClean="0">
              <a:latin typeface="Monotype Corsiva" pitchFamily="66" charset="0"/>
            </a:endParaRP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Рисунок 3"/>
          <p:cNvSpPr>
            <a:spLocks noGrp="1"/>
          </p:cNvSpPr>
          <p:nvPr>
            <p:ph type="pic" sz="quarter" idx="14"/>
          </p:nvPr>
        </p:nvSpPr>
        <p:spPr>
          <a:xfrm>
            <a:off x="4786314" y="2500306"/>
            <a:ext cx="3429000" cy="3429000"/>
          </a:xfrm>
        </p:spPr>
      </p:sp>
      <p:pic>
        <p:nvPicPr>
          <p:cNvPr id="2050" name="Picture 2" descr="D:\Documents\поездки с 6-В\6-В Бот. сад, Музей камня Партенит, Алушта\6-В Новый Свет\P60200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48" y="3214662"/>
            <a:ext cx="4000528" cy="3643338"/>
          </a:xfrm>
          <a:prstGeom prst="ellipse">
            <a:avLst/>
          </a:prstGeom>
          <a:ln w="63500" cap="rnd">
            <a:solidFill>
              <a:schemeClr val="accent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051" name="Picture 3" descr="D:\Documents\поездки с 6-В\поездки с 7-в Аскания - Нова\7-В Севастополь\Севостополь 7 класс\DSCN095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683789">
            <a:off x="4962547" y="16228"/>
            <a:ext cx="4143372" cy="3643338"/>
          </a:xfrm>
          <a:prstGeom prst="ellipse">
            <a:avLst/>
          </a:prstGeom>
          <a:ln w="63500" cap="rnd">
            <a:solidFill>
              <a:schemeClr val="accent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spd="slow" advTm="5000">
    <p:wheel spokes="3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214291"/>
            <a:ext cx="7125113" cy="857255"/>
          </a:xfrm>
        </p:spPr>
        <p:txBody>
          <a:bodyPr/>
          <a:lstStyle/>
          <a:p>
            <a:pPr algn="ctr"/>
            <a:r>
              <a:rPr lang="ru-RU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Безопасность на воде </a:t>
            </a:r>
            <a:endParaRPr lang="ru-RU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7158" y="1142984"/>
            <a:ext cx="842968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Monotype Corsiva" pitchFamily="66" charset="0"/>
              </a:rPr>
              <a:t>Как известно, купание не только доставляют удовольствие, но и служит хорошим средством закаливания организма. Но необходимо помнить, что небрежность, лихачество, излишняя шалость на воде нередко приводят к беде. Из-за несоблюдения техники безопасности в водоемах ежегодно гибнут тысячи людей. </a:t>
            </a:r>
            <a:endParaRPr lang="ru-RU" sz="2400" dirty="0">
              <a:latin typeface="Monotype Corsiva" pitchFamily="66" charset="0"/>
            </a:endParaRPr>
          </a:p>
        </p:txBody>
      </p:sp>
      <p:pic>
        <p:nvPicPr>
          <p:cNvPr id="1026" name="Picture 2" descr="D:\Documents\поездки с 6-В\поездки с 7-в Аскания - Нова\7-В Севастополь\Севостополь 7 класс\DSCN09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3143248"/>
            <a:ext cx="3929058" cy="37147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D:\Documents\поездки с 6-В\6-В Бот. сад, Музей камня Партенит, Алушта\6-В Новый Свет\P602009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3143248"/>
            <a:ext cx="4000528" cy="37147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Tm="5000">
    <p:wedg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8662" y="214290"/>
            <a:ext cx="735811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Monotype Corsiva" pitchFamily="66" charset="0"/>
              </a:rPr>
              <a:t>Что за летний отдых без купания? Тоска, да и только. Особенно когда солнышко припекает, а прохладная вода пруда или речки, озера или моря так и манит, так и приглашает окунуться.</a:t>
            </a:r>
            <a:endParaRPr lang="ru-RU" sz="2800" dirty="0">
              <a:latin typeface="Monotype Corsiva" pitchFamily="66" charset="0"/>
            </a:endParaRPr>
          </a:p>
        </p:txBody>
      </p:sp>
      <p:pic>
        <p:nvPicPr>
          <p:cNvPr id="3074" name="Picture 2" descr="D:\Documents\поездки с 6-В\поездки с 7-в Аскания - Нова\7-В Севастополь\Севостополь 7 класс\DSCN09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14554"/>
            <a:ext cx="4500594" cy="46434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 descr="D:\Documents\поездки с 6-В\поездки с 7-в Аскания - Нова\7-В Севастополь\Севостополь 7 класс\DSCN095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2071678"/>
            <a:ext cx="4429124" cy="47863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5000"/>
    </mc:Choice>
    <mc:Fallback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357166"/>
            <a:ext cx="7777397" cy="1243033"/>
          </a:xfrm>
        </p:spPr>
        <p:txBody>
          <a:bodyPr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Artemon " pitchFamily="2" charset="0"/>
                <a:ea typeface="Calibri"/>
              </a:rPr>
              <a:t>Лето – это море, солнце, пляж… </a:t>
            </a:r>
            <a:br>
              <a:rPr lang="ru-RU" sz="2400" b="1" dirty="0" smtClean="0">
                <a:solidFill>
                  <a:schemeClr val="tx1"/>
                </a:solidFill>
                <a:latin typeface="Artemon " pitchFamily="2" charset="0"/>
                <a:ea typeface="Calibri"/>
              </a:rPr>
            </a:br>
            <a:r>
              <a:rPr lang="ru-RU" sz="2400" b="1" dirty="0" smtClean="0">
                <a:solidFill>
                  <a:schemeClr val="tx1"/>
                </a:solidFill>
                <a:latin typeface="Artemon " pitchFamily="2" charset="0"/>
                <a:ea typeface="Calibri"/>
              </a:rPr>
              <a:t>А значит надо вспомнить, о правилах поведения на воде. Для того, чтобы наш отдых был безопасным!!!!!!</a:t>
            </a:r>
            <a:r>
              <a:rPr lang="ru-RU" b="1" i="1" dirty="0" smtClean="0">
                <a:solidFill>
                  <a:schemeClr val="tx1"/>
                </a:solidFill>
                <a:latin typeface="Artemon " pitchFamily="2" charset="0"/>
                <a:ea typeface="Calibri"/>
              </a:rPr>
              <a:t/>
            </a:r>
            <a:br>
              <a:rPr lang="ru-RU" b="1" i="1" dirty="0" smtClean="0">
                <a:solidFill>
                  <a:schemeClr val="tx1"/>
                </a:solidFill>
                <a:latin typeface="Artemon " pitchFamily="2" charset="0"/>
                <a:ea typeface="Calibri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4283" y="2000240"/>
            <a:ext cx="5143536" cy="4643470"/>
          </a:xfrm>
        </p:spPr>
        <p:txBody>
          <a:bodyPr>
            <a:noAutofit/>
          </a:bodyPr>
          <a:lstStyle/>
          <a:p>
            <a:pPr lvl="0" defTabSz="914400">
              <a:spcAft>
                <a:spcPts val="0"/>
              </a:spcAft>
              <a:buClrTx/>
              <a:buNone/>
              <a:defRPr/>
            </a:pPr>
            <a:r>
              <a:rPr lang="ru-RU" sz="1200" b="1" dirty="0" smtClean="0"/>
              <a:t>«Прыгну я с обрыва, говорит друзьям Андрей!</a:t>
            </a:r>
          </a:p>
          <a:p>
            <a:pPr lvl="0" defTabSz="914400">
              <a:spcAft>
                <a:spcPts val="0"/>
              </a:spcAft>
              <a:buClrTx/>
              <a:buNone/>
              <a:defRPr/>
            </a:pPr>
            <a:r>
              <a:rPr lang="ru-RU" sz="1200" b="1" dirty="0" smtClean="0"/>
              <a:t>«Прыгать здесь высоковато!»-</a:t>
            </a:r>
          </a:p>
          <a:p>
            <a:pPr lvl="0" defTabSz="914400">
              <a:spcAft>
                <a:spcPts val="0"/>
              </a:spcAft>
              <a:buClrTx/>
              <a:buNone/>
              <a:defRPr/>
            </a:pPr>
            <a:r>
              <a:rPr lang="ru-RU" sz="1200" b="1" dirty="0" smtClean="0"/>
              <a:t>Говорят ему ребята. </a:t>
            </a:r>
          </a:p>
          <a:p>
            <a:pPr lvl="0" defTabSz="914400">
              <a:spcAft>
                <a:spcPts val="0"/>
              </a:spcAft>
              <a:buClrTx/>
              <a:buNone/>
              <a:defRPr/>
            </a:pPr>
            <a:r>
              <a:rPr lang="ru-RU" sz="1200" b="1" dirty="0" smtClean="0"/>
              <a:t>И с высокого обрыва </a:t>
            </a:r>
          </a:p>
          <a:p>
            <a:pPr lvl="0" defTabSz="914400">
              <a:spcAft>
                <a:spcPts val="0"/>
              </a:spcAft>
              <a:buClrTx/>
              <a:buNone/>
              <a:defRPr/>
            </a:pPr>
            <a:r>
              <a:rPr lang="ru-RU" sz="1200" b="1" dirty="0" smtClean="0"/>
              <a:t>Сиганул Андрей красиво,</a:t>
            </a:r>
          </a:p>
          <a:p>
            <a:pPr lvl="0" defTabSz="914400">
              <a:spcAft>
                <a:spcPts val="0"/>
              </a:spcAft>
              <a:buClrTx/>
              <a:buNone/>
              <a:defRPr/>
            </a:pPr>
            <a:r>
              <a:rPr lang="ru-RU" sz="1200" b="1" dirty="0" smtClean="0"/>
              <a:t>Прыгнул очень хорошо,</a:t>
            </a:r>
          </a:p>
          <a:p>
            <a:pPr lvl="0" defTabSz="914400">
              <a:spcAft>
                <a:spcPts val="0"/>
              </a:spcAft>
              <a:buClrTx/>
              <a:buNone/>
              <a:defRPr/>
            </a:pPr>
            <a:r>
              <a:rPr lang="ru-RU" sz="1200" b="1" dirty="0" smtClean="0"/>
              <a:t>В воду грамотно вошел.</a:t>
            </a:r>
          </a:p>
          <a:p>
            <a:pPr lvl="0" defTabSz="914400">
              <a:spcAft>
                <a:spcPts val="0"/>
              </a:spcAft>
              <a:buClrTx/>
              <a:buNone/>
              <a:defRPr/>
            </a:pPr>
            <a:r>
              <a:rPr lang="ru-RU" sz="1200" b="1" dirty="0" smtClean="0"/>
              <a:t>Ой, воткнулось что-то в  ногу,</a:t>
            </a:r>
          </a:p>
          <a:p>
            <a:pPr lvl="0" defTabSz="914400">
              <a:spcAft>
                <a:spcPts val="0"/>
              </a:spcAft>
              <a:buClrTx/>
              <a:buNone/>
              <a:defRPr/>
            </a:pPr>
            <a:r>
              <a:rPr lang="ru-RU" sz="1200" b="1" dirty="0" smtClean="0"/>
              <a:t>Стало сразу очень больно! </a:t>
            </a:r>
            <a:endParaRPr lang="ru-RU" sz="2400" b="1" i="1" dirty="0">
              <a:solidFill>
                <a:schemeClr val="tx1"/>
              </a:solidFill>
            </a:endParaRPr>
          </a:p>
          <a:p>
            <a:pPr lvl="0" defTabSz="914400">
              <a:spcAft>
                <a:spcPts val="0"/>
              </a:spcAft>
              <a:buClrTx/>
              <a:buNone/>
              <a:defRPr/>
            </a:pPr>
            <a:r>
              <a:rPr lang="ru-RU" sz="1200" b="1" dirty="0" smtClean="0"/>
              <a:t>Оказалось – старой лодки</a:t>
            </a:r>
          </a:p>
          <a:p>
            <a:pPr lvl="0" defTabSz="914400">
              <a:spcAft>
                <a:spcPts val="0"/>
              </a:spcAft>
              <a:buClrTx/>
              <a:buNone/>
              <a:defRPr/>
            </a:pPr>
            <a:r>
              <a:rPr lang="ru-RU" sz="1200" b="1" dirty="0" smtClean="0"/>
              <a:t>Здесь на дне лежит обломок,</a:t>
            </a:r>
          </a:p>
          <a:p>
            <a:pPr lvl="0" defTabSz="914400">
              <a:spcAft>
                <a:spcPts val="0"/>
              </a:spcAft>
              <a:buClrTx/>
              <a:buNone/>
              <a:defRPr/>
            </a:pPr>
            <a:r>
              <a:rPr lang="ru-RU" sz="1200" b="1" dirty="0" smtClean="0"/>
              <a:t>Заржавевшая проводка</a:t>
            </a:r>
          </a:p>
          <a:p>
            <a:pPr lvl="0" defTabSz="914400">
              <a:spcAft>
                <a:spcPts val="0"/>
              </a:spcAft>
              <a:buClrTx/>
              <a:buNone/>
              <a:defRPr/>
            </a:pPr>
            <a:r>
              <a:rPr lang="ru-RU" sz="1200" b="1" dirty="0" smtClean="0"/>
              <a:t>И гора металлолома! </a:t>
            </a:r>
            <a:r>
              <a:rPr lang="ru-RU" sz="2400" i="1" dirty="0">
                <a:solidFill>
                  <a:schemeClr val="tx1"/>
                </a:solidFill>
                <a:latin typeface="Artemon " pitchFamily="2" charset="0"/>
                <a:ea typeface="Calibri"/>
              </a:rPr>
              <a:t> </a:t>
            </a:r>
            <a:r>
              <a:rPr lang="ru-RU" sz="2400" b="1" dirty="0" smtClean="0"/>
              <a:t> </a:t>
            </a:r>
          </a:p>
          <a:p>
            <a:pPr lvl="0" defTabSz="914400">
              <a:spcAft>
                <a:spcPts val="0"/>
              </a:spcAft>
              <a:buClrTx/>
              <a:buNone/>
              <a:defRPr/>
            </a:pPr>
            <a:r>
              <a:rPr lang="ru-RU" sz="1200" b="1" dirty="0" smtClean="0">
                <a:solidFill>
                  <a:srgbClr val="C00000"/>
                </a:solidFill>
              </a:rPr>
              <a:t>«Если место незнакомо,</a:t>
            </a:r>
          </a:p>
          <a:p>
            <a:pPr lvl="0" defTabSz="914400">
              <a:spcAft>
                <a:spcPts val="0"/>
              </a:spcAft>
              <a:buClrTx/>
              <a:buNone/>
              <a:defRPr/>
            </a:pPr>
            <a:r>
              <a:rPr lang="ru-RU" sz="1200" b="1" dirty="0" smtClean="0">
                <a:solidFill>
                  <a:srgbClr val="C00000"/>
                </a:solidFill>
              </a:rPr>
              <a:t>Значит, там нырять нельзя!</a:t>
            </a:r>
          </a:p>
          <a:p>
            <a:pPr lvl="0" defTabSz="914400">
              <a:spcAft>
                <a:spcPts val="0"/>
              </a:spcAft>
              <a:buClrTx/>
              <a:buNone/>
              <a:defRPr/>
            </a:pPr>
            <a:r>
              <a:rPr lang="ru-RU" sz="1200" b="1" dirty="0" smtClean="0">
                <a:solidFill>
                  <a:srgbClr val="C00000"/>
                </a:solidFill>
              </a:rPr>
              <a:t>Это ж не  в бассейне дома!</a:t>
            </a:r>
          </a:p>
          <a:p>
            <a:pPr lvl="0" defTabSz="914400">
              <a:spcAft>
                <a:spcPts val="0"/>
              </a:spcAft>
              <a:buClrTx/>
              <a:buNone/>
              <a:defRPr/>
            </a:pPr>
            <a:r>
              <a:rPr lang="ru-RU" sz="1200" b="1" dirty="0" smtClean="0">
                <a:solidFill>
                  <a:srgbClr val="C00000"/>
                </a:solidFill>
              </a:rPr>
              <a:t>Были правы все друзья!»</a:t>
            </a:r>
          </a:p>
          <a:p>
            <a:pPr lvl="0" defTabSz="914400">
              <a:spcAft>
                <a:spcPts val="0"/>
              </a:spcAft>
              <a:buClrTx/>
              <a:buNone/>
              <a:defRPr/>
            </a:pPr>
            <a:endParaRPr lang="ru-RU" sz="1200" b="1" dirty="0" smtClean="0">
              <a:solidFill>
                <a:srgbClr val="C00000"/>
              </a:solidFill>
            </a:endParaRPr>
          </a:p>
          <a:p>
            <a:pPr lvl="0" defTabSz="914400">
              <a:spcAft>
                <a:spcPts val="0"/>
              </a:spcAft>
              <a:buClrTx/>
              <a:buNone/>
              <a:defRPr/>
            </a:pPr>
            <a:r>
              <a:rPr lang="ru-RU" sz="2400" b="1" i="1" dirty="0">
                <a:solidFill>
                  <a:schemeClr val="tx1"/>
                </a:solidFill>
                <a:latin typeface="Artemon " pitchFamily="2" charset="0"/>
                <a:ea typeface="Calibri"/>
              </a:rPr>
              <a:t/>
            </a:r>
            <a:br>
              <a:rPr lang="ru-RU" sz="2400" b="1" i="1" dirty="0">
                <a:solidFill>
                  <a:schemeClr val="tx1"/>
                </a:solidFill>
                <a:latin typeface="Artemon " pitchFamily="2" charset="0"/>
                <a:ea typeface="Calibri"/>
              </a:rPr>
            </a:br>
            <a:endParaRPr lang="ru-RU" sz="2400" dirty="0">
              <a:solidFill>
                <a:schemeClr val="tx1"/>
              </a:solidFill>
              <a:latin typeface="Artemon " pitchFamily="2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2396" y="214290"/>
            <a:ext cx="1571604" cy="1752600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1357290" y="1214422"/>
            <a:ext cx="592935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dirty="0" smtClean="0">
                <a:solidFill>
                  <a:srgbClr val="FFFF00"/>
                </a:solidFill>
              </a:rPr>
              <a:t>1. Не прыгайте в воду в незнакомых местах – это может быть </a:t>
            </a:r>
            <a:r>
              <a:rPr lang="ru-RU" sz="2000" b="1" dirty="0" smtClean="0">
                <a:solidFill>
                  <a:srgbClr val="FF0000"/>
                </a:solidFill>
              </a:rPr>
              <a:t>ОПАСНО!</a:t>
            </a:r>
            <a:endParaRPr lang="ru-RU" sz="2000" b="1" dirty="0">
              <a:solidFill>
                <a:srgbClr val="FF0000"/>
              </a:solidFill>
            </a:endParaRPr>
          </a:p>
        </p:txBody>
      </p:sp>
      <p:pic>
        <p:nvPicPr>
          <p:cNvPr id="1027" name="Picture 3" descr="D:\Desktop\news_main_14979_20089327590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05500" y="2143116"/>
            <a:ext cx="3238500" cy="2428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7" descr="http://s42.radikal.ru/i097/0811/2c/d8674d178279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21056224">
            <a:off x="5712875" y="1914848"/>
            <a:ext cx="1789775" cy="19288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2" descr="http://s41.radikal.ru/i094/0904/57/251092567b24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500826" y="3714752"/>
            <a:ext cx="947130" cy="857256"/>
          </a:xfrm>
          <a:prstGeom prst="rect">
            <a:avLst/>
          </a:prstGeom>
          <a:noFill/>
        </p:spPr>
      </p:pic>
      <p:pic>
        <p:nvPicPr>
          <p:cNvPr id="17" name="Рисунок 16" descr="584e92eb4a17.png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>
          <a:xfrm>
            <a:off x="5286380" y="4000504"/>
            <a:ext cx="1857388" cy="3000372"/>
          </a:xfrm>
          <a:prstGeom prst="rect">
            <a:avLst/>
          </a:prstGeom>
        </p:spPr>
      </p:pic>
      <p:pic>
        <p:nvPicPr>
          <p:cNvPr id="18" name="Picture 3" descr="D:\картинки\детские картинки-блестяшки анимашки\815a1d422bef.pn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 flipH="1">
            <a:off x="7572396" y="3704287"/>
            <a:ext cx="1428760" cy="3153713"/>
          </a:xfrm>
          <a:prstGeom prst="rect">
            <a:avLst/>
          </a:prstGeom>
          <a:noFill/>
        </p:spPr>
      </p:pic>
      <p:pic>
        <p:nvPicPr>
          <p:cNvPr id="19" name="Picture 2" descr="D:\картинки\пионеры\Новая папка фоны\фоны\post-221238-1277471114.pn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6500826" y="4214818"/>
            <a:ext cx="1714512" cy="3143272"/>
          </a:xfrm>
          <a:prstGeom prst="rect">
            <a:avLst/>
          </a:prstGeom>
          <a:noFill/>
        </p:spPr>
      </p:pic>
      <p:sp>
        <p:nvSpPr>
          <p:cNvPr id="20" name="Прямоугольник 19"/>
          <p:cNvSpPr/>
          <p:nvPr/>
        </p:nvSpPr>
        <p:spPr>
          <a:xfrm>
            <a:off x="214282" y="5786454"/>
            <a:ext cx="2643206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ru-RU" sz="1200" b="1" dirty="0" smtClean="0"/>
              <a:t>«Уберу теперь надолго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ru-RU" sz="1200" b="1" dirty="0" smtClean="0"/>
              <a:t>Акваланг и ласты!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ru-RU" sz="1200" b="1" dirty="0" smtClean="0"/>
              <a:t>Мне теперь  уже помогут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ru-RU" sz="1200" b="1" dirty="0" smtClean="0"/>
              <a:t>Только бинт и пластырь!»</a:t>
            </a:r>
            <a:endParaRPr lang="ru-RU" sz="1200" dirty="0"/>
          </a:p>
        </p:txBody>
      </p:sp>
      <p:pic>
        <p:nvPicPr>
          <p:cNvPr id="21" name="Picture 2" descr="D:\MD\50393869a9c7.png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2143108" y="2071678"/>
            <a:ext cx="3240000" cy="3240000"/>
          </a:xfrm>
          <a:prstGeom prst="rect">
            <a:avLst/>
          </a:prstGeom>
          <a:noFill/>
        </p:spPr>
      </p:pic>
      <p:pic>
        <p:nvPicPr>
          <p:cNvPr id="22" name="Picture 3" descr="D:\картинки\лето\f324d2e0cf65.png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3000364" y="1071546"/>
            <a:ext cx="2857619" cy="3384000"/>
          </a:xfrm>
          <a:prstGeom prst="rect">
            <a:avLst/>
          </a:prstGeom>
          <a:noFill/>
        </p:spPr>
      </p:pic>
      <p:pic>
        <p:nvPicPr>
          <p:cNvPr id="23" name="Picture 2" descr="D:\картинки\лето\f324d2e0cf65.png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 rot="3084833">
            <a:off x="3511349" y="4455221"/>
            <a:ext cx="2457112" cy="2307526"/>
          </a:xfrm>
          <a:prstGeom prst="rect">
            <a:avLst/>
          </a:prstGeom>
          <a:noFill/>
        </p:spPr>
      </p:pic>
      <p:pic>
        <p:nvPicPr>
          <p:cNvPr id="26" name="Picture 3" descr="D:\MD\f84db2fd2ff8.png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2786050" y="4786298"/>
            <a:ext cx="2428892" cy="207170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68815796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5000"/>
    </mc:Choice>
    <mc:Fallback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afterEffect">
                                  <p:stCondLst>
                                    <p:cond delay="4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6434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4929190" y="142852"/>
            <a:ext cx="4071966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И большим, и детям</a:t>
            </a:r>
          </a:p>
          <a:p>
            <a:r>
              <a:rPr lang="ru-RU" sz="2800" dirty="0" smtClean="0"/>
              <a:t>Хочется сказать:</a:t>
            </a:r>
          </a:p>
          <a:p>
            <a:r>
              <a:rPr lang="ru-RU" sz="2800" dirty="0" smtClean="0"/>
              <a:t>В незнакомом месте</a:t>
            </a:r>
          </a:p>
          <a:p>
            <a:r>
              <a:rPr lang="ru-RU" sz="2800" dirty="0" smtClean="0"/>
              <a:t>Вам нельзя нырять!</a:t>
            </a:r>
          </a:p>
          <a:p>
            <a:r>
              <a:rPr lang="ru-RU" sz="2800" dirty="0" smtClean="0"/>
              <a:t>Может очень мелкой</a:t>
            </a:r>
          </a:p>
          <a:p>
            <a:r>
              <a:rPr lang="ru-RU" sz="2800" dirty="0" smtClean="0"/>
              <a:t>Речка оказаться...</a:t>
            </a:r>
          </a:p>
          <a:p>
            <a:endParaRPr lang="ru-RU" sz="2800" dirty="0" smtClean="0"/>
          </a:p>
          <a:p>
            <a:r>
              <a:rPr lang="ru-RU" sz="2800" dirty="0" smtClean="0"/>
              <a:t>А в песок опасно</a:t>
            </a:r>
          </a:p>
          <a:p>
            <a:r>
              <a:rPr lang="ru-RU" sz="2800" dirty="0" smtClean="0"/>
              <a:t>Головой втыкаться!</a:t>
            </a:r>
          </a:p>
          <a:p>
            <a:r>
              <a:rPr lang="ru-RU" sz="2800" dirty="0" smtClean="0"/>
              <a:t>Сучья, камни, стекла</a:t>
            </a:r>
          </a:p>
          <a:p>
            <a:r>
              <a:rPr lang="ru-RU" sz="2800" dirty="0" smtClean="0"/>
              <a:t> Спрятались на дне –</a:t>
            </a:r>
          </a:p>
          <a:p>
            <a:r>
              <a:rPr lang="ru-RU" sz="2800" dirty="0" smtClean="0"/>
              <a:t>Их заметить сложно </a:t>
            </a:r>
          </a:p>
          <a:p>
            <a:r>
              <a:rPr lang="ru-RU" sz="2800" dirty="0" smtClean="0"/>
              <a:t>В водной глубине...</a:t>
            </a:r>
            <a:endParaRPr lang="ru-RU" sz="2800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5000"/>
    </mc:Choice>
    <mc:Fallback>
      <p:transition spd="slow" advTm="5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142852"/>
            <a:ext cx="7125113" cy="1143007"/>
          </a:xfrm>
        </p:spPr>
        <p:txBody>
          <a:bodyPr/>
          <a:lstStyle/>
          <a:p>
            <a:pPr lvl="0" algn="ctr"/>
            <a:r>
              <a:rPr lang="ru-RU" sz="2400" b="1" dirty="0" smtClean="0">
                <a:solidFill>
                  <a:srgbClr val="FFFF00"/>
                </a:solidFill>
              </a:rPr>
              <a:t>2. Нельзя играть на пирсе, так как можно упасть в воду и попасть под лодку или катер!!</a:t>
            </a:r>
            <a:br>
              <a:rPr lang="ru-RU" sz="2400" b="1" dirty="0" smtClean="0">
                <a:solidFill>
                  <a:srgbClr val="FFFF00"/>
                </a:solidFill>
              </a:rPr>
            </a:br>
            <a:endParaRPr lang="ru-RU" sz="2400" b="1" dirty="0">
              <a:solidFill>
                <a:srgbClr val="FFFF00"/>
              </a:solidFill>
            </a:endParaRPr>
          </a:p>
        </p:txBody>
      </p:sp>
      <p:pic>
        <p:nvPicPr>
          <p:cNvPr id="3074" name="Picture 2" descr="D:\Desktop\img18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57224" y="1357298"/>
            <a:ext cx="7358114" cy="492922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180102048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5000"/>
    </mc:Choice>
    <mc:Fallback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358246" cy="1428759"/>
          </a:xfrm>
        </p:spPr>
        <p:txBody>
          <a:bodyPr/>
          <a:lstStyle/>
          <a:p>
            <a:pPr lvl="0" algn="ctr"/>
            <a:r>
              <a:rPr lang="ru-RU" sz="2800" b="1" dirty="0" smtClean="0"/>
              <a:t>3. Если плаваете не подплывайте близко к лодкам и  кораблям! </a:t>
            </a:r>
            <a:br>
              <a:rPr lang="ru-RU" sz="2800" b="1" dirty="0" smtClean="0"/>
            </a:br>
            <a:r>
              <a:rPr lang="ru-RU" sz="2800" b="1" dirty="0" smtClean="0">
                <a:solidFill>
                  <a:srgbClr val="FFFF00"/>
                </a:solidFill>
              </a:rPr>
              <a:t>Знаете, почему?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42845" y="1214422"/>
            <a:ext cx="4572032" cy="5429287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Катятся волны </a:t>
            </a:r>
          </a:p>
          <a:p>
            <a:pPr>
              <a:buNone/>
            </a:pPr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от лодок с судами... Спорить не стоит с такими волнами! </a:t>
            </a:r>
          </a:p>
          <a:p>
            <a:pPr>
              <a:buNone/>
            </a:pPr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Ты по возможности</a:t>
            </a:r>
          </a:p>
          <a:p>
            <a:pPr>
              <a:buNone/>
            </a:pPr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 их избегай, </a:t>
            </a:r>
          </a:p>
          <a:p>
            <a:pPr>
              <a:buNone/>
            </a:pPr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Близко к корабликам </a:t>
            </a:r>
          </a:p>
          <a:p>
            <a:pPr>
              <a:buNone/>
            </a:pPr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не подплывай:</a:t>
            </a:r>
          </a:p>
          <a:p>
            <a:pPr>
              <a:buNone/>
            </a:pPr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 Сверху пловца разглядеть очень сложно,</a:t>
            </a:r>
          </a:p>
          <a:p>
            <a:pPr>
              <a:buNone/>
            </a:pPr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 Затормозить на воде невозможно: </a:t>
            </a:r>
          </a:p>
          <a:p>
            <a:pPr>
              <a:buNone/>
            </a:pPr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Может водой с головою накрыть, </a:t>
            </a:r>
          </a:p>
          <a:p>
            <a:pPr>
              <a:buNone/>
            </a:pPr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Может дыхание перехватить...</a:t>
            </a:r>
          </a:p>
          <a:p>
            <a:pPr>
              <a:buNone/>
            </a:pPr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Будет печальным финал, вероятно:</a:t>
            </a:r>
          </a:p>
          <a:p>
            <a:pPr>
              <a:buNone/>
            </a:pPr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Вряд ли ты сможешь вернуться обратно...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812871">
            <a:off x="4952819" y="1674975"/>
            <a:ext cx="3786214" cy="39071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Объект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714356"/>
            <a:ext cx="1524000" cy="147198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6173791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5000"/>
    </mc:Choice>
    <mc:Fallback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142853"/>
            <a:ext cx="7125113" cy="1000132"/>
          </a:xfrm>
        </p:spPr>
        <p:txBody>
          <a:bodyPr/>
          <a:lstStyle/>
          <a:p>
            <a:pPr lvl="0" algn="ctr"/>
            <a:r>
              <a:rPr lang="ru-RU" sz="2800" b="1" dirty="0" smtClean="0"/>
              <a:t>4.Нельзя заплывать за буйки или любые другие ограждения</a:t>
            </a:r>
            <a:r>
              <a:rPr lang="ru-RU" b="1" dirty="0" smtClean="0"/>
              <a:t>!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9586" y="142852"/>
            <a:ext cx="1214414" cy="141922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75921">
            <a:off x="185353" y="-115162"/>
            <a:ext cx="1247775" cy="1071570"/>
          </a:xfrm>
          <a:prstGeom prst="rect">
            <a:avLst/>
          </a:prstGeom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500035" y="1000108"/>
            <a:ext cx="5643602" cy="5643602"/>
          </a:xfrm>
        </p:spPr>
        <p:txBody>
          <a:bodyPr/>
          <a:lstStyle/>
          <a:p>
            <a:pPr>
              <a:buNone/>
            </a:pPr>
            <a:r>
              <a:rPr lang="ru-RU" sz="2400" b="1" dirty="0" smtClean="0">
                <a:solidFill>
                  <a:srgbClr val="C00000"/>
                </a:solidFill>
              </a:rPr>
              <a:t>Пляж буйками окружен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C00000"/>
                </a:solidFill>
              </a:rPr>
              <a:t>От судов, коряг и волн.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C00000"/>
                </a:solidFill>
              </a:rPr>
              <a:t>Значит, можно здесь купаться,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C00000"/>
                </a:solidFill>
              </a:rPr>
              <a:t>Ничего не опасаться.</a:t>
            </a:r>
          </a:p>
          <a:p>
            <a:endParaRPr lang="ru-RU" sz="2400" b="1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ru-RU" sz="2400" b="1" dirty="0" smtClean="0">
                <a:solidFill>
                  <a:srgbClr val="C00000"/>
                </a:solidFill>
              </a:rPr>
              <a:t>Веселитесь, как хотите,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C00000"/>
                </a:solidFill>
              </a:rPr>
              <a:t>Но, пожалуйста, учтите: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C00000"/>
                </a:solidFill>
              </a:rPr>
              <a:t>Чтобы жизнь не потерять –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C00000"/>
                </a:solidFill>
              </a:rPr>
              <a:t>За буйки не заплывать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098" name="Picture 2" descr="D:\Desktop\f41ff0ad198834b3a104e451bfcfc9c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86446" y="3643313"/>
            <a:ext cx="3357554" cy="32146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86446" y="857232"/>
            <a:ext cx="3357554" cy="278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33217654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5000"/>
    </mc:Choice>
    <mc:Fallback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ring">
  <a:themeElements>
    <a:clrScheme name="Другая 11">
      <a:dk1>
        <a:srgbClr val="0C002C"/>
      </a:dk1>
      <a:lt1>
        <a:srgbClr val="FFFFFF"/>
      </a:lt1>
      <a:dk2>
        <a:srgbClr val="236626"/>
      </a:dk2>
      <a:lt2>
        <a:srgbClr val="D7C8FE"/>
      </a:lt2>
      <a:accent1>
        <a:srgbClr val="4203E7"/>
      </a:accent1>
      <a:accent2>
        <a:srgbClr val="842F73"/>
      </a:accent2>
      <a:accent3>
        <a:srgbClr val="7532A8"/>
      </a:accent3>
      <a:accent4>
        <a:srgbClr val="F7A107"/>
      </a:accent4>
      <a:accent5>
        <a:srgbClr val="A93AB2"/>
      </a:accent5>
      <a:accent6>
        <a:srgbClr val="E6B500"/>
      </a:accent6>
      <a:hlink>
        <a:srgbClr val="FFDE66"/>
      </a:hlink>
      <a:folHlink>
        <a:srgbClr val="D490C5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Весна</Template>
  <TotalTime>710</TotalTime>
  <Words>816</Words>
  <Application>Microsoft Office PowerPoint</Application>
  <PresentationFormat>Экран (4:3)</PresentationFormat>
  <Paragraphs>141</Paragraphs>
  <Slides>17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Spring</vt:lpstr>
      <vt:lpstr>   Лето долгожданное пришло…    </vt:lpstr>
      <vt:lpstr>«Безопасность на воде во время летних каникул»</vt:lpstr>
      <vt:lpstr>Безопасность на воде </vt:lpstr>
      <vt:lpstr>Слайд 4</vt:lpstr>
      <vt:lpstr>Лето – это море, солнце, пляж…  А значит надо вспомнить, о правилах поведения на воде. Для того, чтобы наш отдых был безопасным!!!!!! </vt:lpstr>
      <vt:lpstr>Слайд 6</vt:lpstr>
      <vt:lpstr>2. Нельзя играть на пирсе, так как можно упасть в воду и попасть под лодку или катер!! </vt:lpstr>
      <vt:lpstr>3. Если плаваете не подплывайте близко к лодкам и  кораблям!  Знаете, почему? </vt:lpstr>
      <vt:lpstr>4.Нельзя заплывать за буйки или любые другие ограждения! </vt:lpstr>
      <vt:lpstr>5. ЗАПРЕЩЕНО играть вблизи обрывов!!! </vt:lpstr>
      <vt:lpstr>Слайд 11</vt:lpstr>
      <vt:lpstr>6. Не заплывайте на глубину на надувных матрацах, т.к. может он сдуться или может отнести ветром далеко от берега!!!! </vt:lpstr>
      <vt:lpstr>7. Сильные волны и течение воды представляют собой большую опасность. Именно поэтому стоит избегать купания при плохой погоде. </vt:lpstr>
      <vt:lpstr>8. НЕ КУПАЙТЕСЬ около сточных вод!</vt:lpstr>
      <vt:lpstr>9. Шутки на воде, прочь!!!</vt:lpstr>
      <vt:lpstr>В Ы В О Д</vt:lpstr>
      <vt:lpstr>СОБЛЮДАЙТЕ  ВСЕ  ПРАВИЛА И С ВАМИ НИЧЕГО НЕ СЛУЧИТЬСЯ!!!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</dc:creator>
  <cp:lastModifiedBy>Sergey</cp:lastModifiedBy>
  <cp:revision>54</cp:revision>
  <dcterms:created xsi:type="dcterms:W3CDTF">2012-09-07T15:01:15Z</dcterms:created>
  <dcterms:modified xsi:type="dcterms:W3CDTF">2015-12-25T20:01:40Z</dcterms:modified>
</cp:coreProperties>
</file>