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0033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18B438-00C8-45A0-956C-43EA63D5C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E23934-EBBD-4DD9-917B-1723DDE6C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0C1F0A-C31D-49D5-8615-5D81EEB39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F53DC4-3596-4A93-9B30-5114CFE75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5BCBB0-10A5-49E7-8347-7AC3A769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46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710A34-C918-4192-AF0D-28A35F48E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850771F-C0CE-424C-9E9F-D6028BAA3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5CE5E9-4B7A-4EDF-B7E6-4808B8AF8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0E14A1-7324-4039-B7B1-67170873D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7E0CA9-DFA6-410C-9EAC-2664E1C4B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14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1927814-790C-4761-9048-CEBE3D8579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D77890D-42DD-415E-A7A7-254C4FAFE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96E148-8176-4BDF-BAC6-CF489C9EC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C1E40D-E8FE-4EAD-B38E-1408F26AE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7DDBBF-2169-4215-8EAB-3FA395527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043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24C6E4-9E45-4174-B6B6-4B29EBF76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4724F8-8F6F-4969-BC94-285DA3E6C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7058D2-AC54-46C8-BA94-970288FF7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471601-0546-4AD7-AB1E-A44F5642A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49D717-9591-4BB2-8E3A-6DE25D186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82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29CD40-9A67-44AD-8A3C-9A581D67D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50CD8F-1EA0-4BA8-9E33-ED8BC2809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8ABBD4-FAC4-409C-9DED-7E092DFF4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A415EC-59CE-4956-BA09-074366850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464CA-DC4E-4639-8377-8250AD254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779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081A56-3FC7-4122-936E-1D231A4F8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920AF0-7092-47DB-B2DF-4E8D8A4CEF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4E4C58-2D43-40E1-9E06-45A13809F0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3938F8-40DD-4691-A61A-E97E013B3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B6BE98-5553-4DD3-BAB8-B4500E83E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1FB560-0E5A-4538-895F-573360C0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601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753D9-B239-4AF5-ACD1-86D7CEEF9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B55ADF-CFB0-4147-A323-A140B4713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636167-36D4-4017-8D9F-2B90B46FA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218A003-2C04-4FC2-9DA6-B4E1396C77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4009952-E932-461D-8E4E-287DC0AD2F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D70B21B-F4AB-4602-80B8-F747D25F2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C48523E-FCB8-4A8E-8EF5-590BF07F8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1BF6684-B1E8-43EA-80CD-F5EC3AAAD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50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7893F9-846C-4BC0-BB20-8B70BBC54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AE1C54A-E143-4792-8D4D-CDDB50ABA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7D84A49-3B11-4A4E-979A-1FF2FE318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B3B2278-D594-42A4-A9EE-A94BFFD4F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43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020B842-025B-4C8A-AF98-5F227AC95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F69EFB3-3D57-401A-B3EA-C8D5D08BC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2041274-9A53-41BE-B258-2B34250A9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031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416C72-7ECA-4D74-9E72-FD76A55D0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4816B9-9E3A-4891-ACFA-BF2FD6B58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966CD61-8C5F-44B5-AB82-5F5AB63AE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F8BE10-9D47-4503-BD11-DB949CCED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027119-D4EF-49F7-BA88-C991FD7DE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A802A34-0DC3-483C-9C7E-BE416637F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33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E04C00-803A-4444-99B5-46D8832D8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2571CD4-49D2-46BA-917A-82E67BEEE0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9407B8-5EA4-4E9A-A6E5-B1221A869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F6908C-AC01-4900-B4F3-0ECC25335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E9D6-192E-4A8F-B765-27E53EC06F7F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B78E72-BDD2-4D65-A38A-A200209FA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C1A871-B911-4366-AFEA-98DDA0BC4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B99E-79A5-41ED-A560-2C4D7CB16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73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0BB06-B691-4515-A6E6-5128BD29D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6D6812-EB4A-4B83-A359-72795AB8E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1BC2B2-6891-4740-B3C3-3778FF47C9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4E9D6-192E-4A8F-B765-27E53EC06F7F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6DFCC3-D269-47B1-8AD6-C6677B692C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97EF2B-B9D0-43CD-A01B-F1FBB9EB6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AB99E-79A5-41ED-A560-2C4D7CB16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857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24000" y="0"/>
            <a:ext cx="2555776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450" y="2455138"/>
            <a:ext cx="2684877" cy="1947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75520" y="260649"/>
            <a:ext cx="20882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Павлодар </a:t>
            </a:r>
            <a:r>
              <a:rPr lang="kk-KZ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облысы Білім беру басқармасының Білім беруді дамытудың инновациялық орталығы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06373" y="4509121"/>
            <a:ext cx="20882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Инновационный центр развития образования Управления образования Павлодарской области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76850" y="2291974"/>
            <a:ext cx="57956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</a:p>
          <a:p>
            <a:pPr algn="ctr"/>
            <a:r>
              <a:rPr lang="kk-KZ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«Құқықтық мәдениеті толысқан қоғам»</a:t>
            </a:r>
          </a:p>
          <a:p>
            <a:pPr algn="ctr"/>
            <a:r>
              <a:rPr lang="kk-KZ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54584" y="6355779"/>
            <a:ext cx="201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Павлодар, 2020 ж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342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84C587-17C2-43EE-B932-314ADB2C4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1175" y="214543"/>
            <a:ext cx="10515600" cy="816561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rgbClr val="CC00CC"/>
                </a:solidFill>
                <a:latin typeface="+mn-lt"/>
              </a:rPr>
              <a:t>ПРОЕКТ «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Құқықтық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мәдениеті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толысқан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қоғам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»</a:t>
            </a:r>
            <a:endParaRPr lang="ru-RU" sz="3600" dirty="0">
              <a:solidFill>
                <a:srgbClr val="CC00CC"/>
              </a:solidFill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C5ECE82D-3149-46CD-90E9-88B3EFCDE39F}"/>
              </a:ext>
            </a:extLst>
          </p:cNvPr>
          <p:cNvGraphicFramePr>
            <a:graphicFrameLocks noGrp="1"/>
          </p:cNvGraphicFramePr>
          <p:nvPr/>
        </p:nvGraphicFramePr>
        <p:xfrm>
          <a:off x="461890" y="964271"/>
          <a:ext cx="11577710" cy="567918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880252">
                  <a:extLst>
                    <a:ext uri="{9D8B030D-6E8A-4147-A177-3AD203B41FA5}">
                      <a16:colId xmlns:a16="http://schemas.microsoft.com/office/drawing/2014/main" val="1649274170"/>
                    </a:ext>
                  </a:extLst>
                </a:gridCol>
                <a:gridCol w="3697458">
                  <a:extLst>
                    <a:ext uri="{9D8B030D-6E8A-4147-A177-3AD203B41FA5}">
                      <a16:colId xmlns:a16="http://schemas.microsoft.com/office/drawing/2014/main" val="2681916239"/>
                    </a:ext>
                  </a:extLst>
                </a:gridCol>
              </a:tblGrid>
              <a:tr h="1019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Школа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институт, призванный реализовывать основные составляющие правового образования: развитие правовой грамотности, правового мышления и правовой культуры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Главную роль в правовом образовании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играет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 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678950"/>
                  </a:ext>
                </a:extLst>
              </a:tr>
              <a:tr h="4473246"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Современность диктует нам все новые тенденции, которые меняются ежедневно и система образования должна соответствовать этим тенденциям.  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Внедряемые реформы основываются на нормативно-правовых документах, которыми должны руководствоваться педагоги. 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Современный уровень развития правовой и образовательных систем в республике, резкий количественный рост и иерархическое усложнение нормативно-правового массива, регулирующий образовательные отношения,  исключительная значимость образования как социального института приводят к необходимости постоянного повышения уровня правовой грамотности педагогов 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Постоянное и систематическое повышение уровня правовой грамотности педагогов необходимое условие, которое позволит сформировать правовую культуру обучающих.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400" b="1" dirty="0">
                          <a:solidFill>
                            <a:srgbClr val="CC00CC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должен быть: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юридически грамотным;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знать и соблюдать права ребенка и человека;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 активным; 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понимающим социальную ценность права; 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соблюдать правовые нормы государства.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566214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4C6D0F0-14F2-466E-BF7C-082005576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267" y="166467"/>
            <a:ext cx="907908" cy="816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135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84C587-17C2-43EE-B932-314ADB2C4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9254" y="239396"/>
            <a:ext cx="10515600" cy="816561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rgbClr val="CC00CC"/>
                </a:solidFill>
                <a:latin typeface="+mn-lt"/>
              </a:rPr>
              <a:t>ПРОЕКТ «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Құқықтық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мәдениеті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толысқан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қоғам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»</a:t>
            </a:r>
            <a:endParaRPr lang="ru-RU" sz="3600" dirty="0">
              <a:solidFill>
                <a:srgbClr val="CC00CC"/>
              </a:solidFill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C5ECE82D-3149-46CD-90E9-88B3EFCDE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552090"/>
              </p:ext>
            </p:extLst>
          </p:nvPr>
        </p:nvGraphicFramePr>
        <p:xfrm>
          <a:off x="307145" y="1111347"/>
          <a:ext cx="11577709" cy="54908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1378633">
                  <a:extLst>
                    <a:ext uri="{9D8B030D-6E8A-4147-A177-3AD203B41FA5}">
                      <a16:colId xmlns:a16="http://schemas.microsoft.com/office/drawing/2014/main" val="1649274170"/>
                    </a:ext>
                  </a:extLst>
                </a:gridCol>
                <a:gridCol w="10199076">
                  <a:extLst>
                    <a:ext uri="{9D8B030D-6E8A-4147-A177-3AD203B41FA5}">
                      <a16:colId xmlns:a16="http://schemas.microsoft.com/office/drawing/2014/main" val="71442086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Цель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Повышение уровня правовой грамотности педагогов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678950"/>
                  </a:ext>
                </a:extLst>
              </a:tr>
              <a:tr h="4584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Задачи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Определение уровня правовой грамотности педагогов.</a:t>
                      </a:r>
                    </a:p>
                    <a:p>
                      <a:pPr marL="457200" indent="-4572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Разработка комплексного плана мероприятий по повышению уровня правовой грамотности педагогов совместно с юридическими организациями, профсоюзом педагогов, социальными службами, заинтересованными лицами.</a:t>
                      </a:r>
                    </a:p>
                    <a:p>
                      <a:pPr marL="457200" indent="-4572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Реализация комплексного плана мероприятий по повышению правовой грамотности педагогов.</a:t>
                      </a:r>
                    </a:p>
                    <a:p>
                      <a:pPr marL="457200" indent="-4572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Определение уровня правовой грамотности педагогов после реализации проекта.</a:t>
                      </a:r>
                    </a:p>
                    <a:p>
                      <a:pPr marL="457200" indent="-4572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Разработка методических рекомендаций по повышению правовой грамотности педагогов.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566214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4C6D0F0-14F2-466E-BF7C-082005576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267" y="166467"/>
            <a:ext cx="907908" cy="816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87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C5ECE82D-3149-46CD-90E9-88B3EFCDE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727486"/>
              </p:ext>
            </p:extLst>
          </p:nvPr>
        </p:nvGraphicFramePr>
        <p:xfrm>
          <a:off x="393895" y="983028"/>
          <a:ext cx="11598269" cy="53815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1716259">
                  <a:extLst>
                    <a:ext uri="{9D8B030D-6E8A-4147-A177-3AD203B41FA5}">
                      <a16:colId xmlns:a16="http://schemas.microsoft.com/office/drawing/2014/main" val="1649274170"/>
                    </a:ext>
                  </a:extLst>
                </a:gridCol>
                <a:gridCol w="9882010">
                  <a:extLst>
                    <a:ext uri="{9D8B030D-6E8A-4147-A177-3AD203B41FA5}">
                      <a16:colId xmlns:a16="http://schemas.microsoft.com/office/drawing/2014/main" val="71442086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результатов 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678950"/>
                  </a:ext>
                </a:extLst>
              </a:tr>
              <a:tr h="4584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Реализация комплексного плана мероприятий по повышению правовой грамотности педагогов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1) Проведение правового лектория;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2) Проведение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практикоориентированных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семинаров, направленных на решение проблемных ситуаций из жизни, связанных с образовательным правом;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3) Проведение семинаров по основам права, разъяснения НПА в области образования в каждой организации образования;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4) Проведение курсов повышения квалификации по образовательному праву для администрации организаций образования;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566214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4C6D0F0-14F2-466E-BF7C-082005576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267" y="166467"/>
            <a:ext cx="907908" cy="816561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80705A5D-A5A0-4873-AFAC-13E56FF6F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1175" y="166467"/>
            <a:ext cx="10515600" cy="816561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rgbClr val="CC00CC"/>
                </a:solidFill>
                <a:latin typeface="+mn-lt"/>
              </a:rPr>
              <a:t>ПРОЕКТ «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Құқықтық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мәдениеті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толысқан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қоғам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»</a:t>
            </a:r>
            <a:endParaRPr lang="ru-RU" sz="360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619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C5ECE82D-3149-46CD-90E9-88B3EFCDE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152098"/>
              </p:ext>
            </p:extLst>
          </p:nvPr>
        </p:nvGraphicFramePr>
        <p:xfrm>
          <a:off x="393895" y="983028"/>
          <a:ext cx="11598269" cy="54908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1716259">
                  <a:extLst>
                    <a:ext uri="{9D8B030D-6E8A-4147-A177-3AD203B41FA5}">
                      <a16:colId xmlns:a16="http://schemas.microsoft.com/office/drawing/2014/main" val="1649274170"/>
                    </a:ext>
                  </a:extLst>
                </a:gridCol>
                <a:gridCol w="9882010">
                  <a:extLst>
                    <a:ext uri="{9D8B030D-6E8A-4147-A177-3AD203B41FA5}">
                      <a16:colId xmlns:a16="http://schemas.microsoft.com/office/drawing/2014/main" val="71442086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результатов 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678950"/>
                  </a:ext>
                </a:extLst>
              </a:tr>
              <a:tr h="4584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Реализация комплексного плана мероприятий по повышению правовой грамотности педагогов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5) Проведение коучингов, тренингов  по вопросам образовательного права (разрешение конфликтов, медиация и т.д.);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6) Проведение онлайн-консультаций для педагогов по вопросам образовательного права;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7) Проведение олимпиады среди педагогов по образовательному праву;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8) Проведение областного конкурса социальных проектов с целью повышения правовой грамотности учащихся; 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9) Проведение образовательного  </a:t>
                      </a:r>
                      <a:r>
                        <a:rPr lang="ru-RU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хакатона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«Право знать!»</a:t>
                      </a:r>
                    </a:p>
                    <a:p>
                      <a:pPr marL="457200" indent="-4572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566214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4C6D0F0-14F2-466E-BF7C-082005576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267" y="166467"/>
            <a:ext cx="907908" cy="816561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EA2BD0BF-0EEE-430A-965B-05C832616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66467"/>
            <a:ext cx="10515600" cy="816561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rgbClr val="CC00CC"/>
                </a:solidFill>
                <a:latin typeface="+mn-lt"/>
              </a:rPr>
              <a:t>ПРОЕКТ «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Құқықтық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мәдениеті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толысқан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CC00CC"/>
                </a:solidFill>
                <a:latin typeface="+mn-lt"/>
              </a:rPr>
              <a:t>қоғам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»</a:t>
            </a:r>
            <a:endParaRPr lang="ru-RU" sz="360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23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410</Words>
  <Application>Microsoft Office PowerPoint</Application>
  <PresentationFormat>Широкоэкранный</PresentationFormat>
  <Paragraphs>51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ПРОЕКТ «Құқықтық мәдениеті толысқан қоғам»</vt:lpstr>
      <vt:lpstr>ПРОЕКТ «Құқықтық мәдениеті толысқан қоғам»</vt:lpstr>
      <vt:lpstr>ПРОЕКТ «Құқықтық мәдениеті толысқан қоғам»</vt:lpstr>
      <vt:lpstr>ПРОЕКТ «Құқықтық мәдениеті толысқан қоғам»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Спецпроект   «Құқықтық мәдениет»</dc:title>
  <dc:creator>Aliya Zhakienova</dc:creator>
  <cp:lastModifiedBy>Aliya Zhakienova</cp:lastModifiedBy>
  <cp:revision>11</cp:revision>
  <dcterms:created xsi:type="dcterms:W3CDTF">2020-12-11T06:34:38Z</dcterms:created>
  <dcterms:modified xsi:type="dcterms:W3CDTF">2020-12-22T06:47:58Z</dcterms:modified>
</cp:coreProperties>
</file>