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2"/>
  </p:notesMasterIdLst>
  <p:sldIdLst>
    <p:sldId id="318" r:id="rId2"/>
    <p:sldId id="342" r:id="rId3"/>
    <p:sldId id="334" r:id="rId4"/>
    <p:sldId id="338" r:id="rId5"/>
    <p:sldId id="335" r:id="rId6"/>
    <p:sldId id="339" r:id="rId7"/>
    <p:sldId id="343" r:id="rId8"/>
    <p:sldId id="340" r:id="rId9"/>
    <p:sldId id="341" r:id="rId10"/>
    <p:sldId id="344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060"/>
    <a:srgbClr val="2B5398"/>
    <a:srgbClr val="336699"/>
    <a:srgbClr val="2F61AA"/>
    <a:srgbClr val="EAEAEA"/>
    <a:srgbClr val="0099CC"/>
    <a:srgbClr val="195481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0" autoAdjust="0"/>
    <p:restoredTop sz="94624" autoAdjust="0"/>
  </p:normalViewPr>
  <p:slideViewPr>
    <p:cSldViewPr>
      <p:cViewPr>
        <p:scale>
          <a:sx n="68" d="100"/>
          <a:sy n="68" d="100"/>
        </p:scale>
        <p:origin x="-11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92200C9A-4009-4B69-8DC3-A149C2D499D9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888" tIns="45944" rIns="91888" bIns="459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7B1C396D-E2B7-4DE4-A3BF-B5C917DD3D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12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869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489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599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29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448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338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908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381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49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92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428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82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03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79674" y="-4047745"/>
            <a:ext cx="1228312" cy="92606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DAA235-D9C5-1642-8A55-F2B46D3D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14" y="1857364"/>
            <a:ext cx="7092620" cy="1800200"/>
          </a:xfrm>
          <a:noFill/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«ЧИТАЮЩАЯ ШКОЛА»</a:t>
            </a:r>
            <a:b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1ABC600-1F66-481C-B798-C809A05CE44D}"/>
              </a:ext>
            </a:extLst>
          </p:cNvPr>
          <p:cNvSpPr txBox="1">
            <a:spLocks/>
          </p:cNvSpPr>
          <p:nvPr/>
        </p:nvSpPr>
        <p:spPr>
          <a:xfrm>
            <a:off x="561721" y="88823"/>
            <a:ext cx="806422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“Розовская средняя общеобразовательная школа”</a:t>
            </a:r>
            <a:endParaRPr lang="kk-K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ADAA235-D9C5-1642-8A55-F2B46D3D64E2}"/>
              </a:ext>
            </a:extLst>
          </p:cNvPr>
          <p:cNvSpPr txBox="1">
            <a:spLocks/>
          </p:cNvSpPr>
          <p:nvPr/>
        </p:nvSpPr>
        <p:spPr>
          <a:xfrm>
            <a:off x="1142976" y="3500438"/>
            <a:ext cx="7092620" cy="215739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 smtClean="0"/>
              <a:t>В Казахстане реализуется комплекс системных мер по развитию образования и науки. В процессе измерения уровня качества образования международными исследованиями </a:t>
            </a:r>
            <a:r>
              <a:rPr lang="en-US" sz="2000" dirty="0" smtClean="0"/>
              <a:t>PISA</a:t>
            </a:r>
            <a:r>
              <a:rPr lang="ru-RU" sz="2000" dirty="0" smtClean="0"/>
              <a:t>, TIM</a:t>
            </a:r>
            <a:r>
              <a:rPr lang="en-US" sz="2000" dirty="0" smtClean="0"/>
              <a:t>SS</a:t>
            </a:r>
            <a:r>
              <a:rPr lang="ru-RU" sz="2000" dirty="0" smtClean="0"/>
              <a:t>, </a:t>
            </a:r>
            <a:r>
              <a:rPr lang="en-US" sz="2000" dirty="0" smtClean="0"/>
              <a:t>PIRLS</a:t>
            </a:r>
            <a:r>
              <a:rPr lang="ru-RU" sz="2000" dirty="0" smtClean="0"/>
              <a:t>, одним из направлений является читательская грамотность.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4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1584" t="34236" r="40568" b="27094"/>
          <a:stretch>
            <a:fillRect/>
          </a:stretch>
        </p:blipFill>
        <p:spPr bwMode="auto">
          <a:xfrm>
            <a:off x="5364088" y="1124744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2058" t="18904" r="40581" b="27582"/>
          <a:stretch>
            <a:fillRect/>
          </a:stretch>
        </p:blipFill>
        <p:spPr bwMode="auto">
          <a:xfrm>
            <a:off x="755576" y="1052736"/>
            <a:ext cx="41044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-26425"/>
            <a:ext cx="8429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Первая ступенька в достижении цели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организация уголков чтения в каждом кабинете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Мои любимые книги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Уголок чтения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Библиотека класса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Дети с удовольствием организовали мини-библиотеку и знакомят одноклассников с любимыми героями.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46805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29000"/>
            <a:ext cx="2880320" cy="30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16188" y="-3516144"/>
            <a:ext cx="1228312" cy="9260685"/>
          </a:xfrm>
          <a:prstGeom prst="rect">
            <a:avLst/>
          </a:prstGeo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692696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Организация «жужжащего чтения» по пятницам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28083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2808312" cy="248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 t="22414" b="17241"/>
          <a:stretch>
            <a:fillRect/>
          </a:stretch>
        </p:blipFill>
        <p:spPr bwMode="auto">
          <a:xfrm>
            <a:off x="6300192" y="1700808"/>
            <a:ext cx="2592288" cy="258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365104"/>
            <a:ext cx="388843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00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«День юных интеллектуалов»</a:t>
            </a:r>
            <a:endParaRPr lang="ru-RU" dirty="0" smtClean="0"/>
          </a:p>
          <a:p>
            <a:pPr algn="ctr"/>
            <a:r>
              <a:rPr lang="ru-RU" b="1" dirty="0" smtClean="0"/>
              <a:t>Этот день </a:t>
            </a:r>
            <a:r>
              <a:rPr lang="ru-RU" b="1" dirty="0" smtClean="0"/>
              <a:t>прошел </a:t>
            </a:r>
            <a:r>
              <a:rPr lang="ru-RU" b="1" dirty="0" smtClean="0"/>
              <a:t>под девизом: «На все ваши «Что? Где? Когда?» умные книги ответят всегда»</a:t>
            </a:r>
            <a:endParaRPr lang="ru-RU" i="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060848"/>
            <a:ext cx="3240360" cy="327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2902411" cy="297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16188" y="-3516144"/>
            <a:ext cx="1228312" cy="926068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00100" y="857232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Призыв к чтению «Почитай, не пожалеешь!» в рамках </a:t>
            </a:r>
            <a:r>
              <a:rPr lang="ru-RU" sz="2400" b="1" dirty="0" smtClean="0">
                <a:solidFill>
                  <a:schemeClr val="bg1"/>
                </a:solidFill>
              </a:rPr>
              <a:t>работы библиотеки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284984"/>
            <a:ext cx="421196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41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Надежда библиотекарь\Desktop\2020-2021 уч.год\Учителя в СМИ\20210325_131523.jpg"/>
          <p:cNvPicPr>
            <a:picLocks noChangeAspect="1" noChangeArrowheads="1"/>
          </p:cNvPicPr>
          <p:nvPr/>
        </p:nvPicPr>
        <p:blipFill>
          <a:blip r:embed="rId2" cstate="print"/>
          <a:srcRect l="12500" r="15625"/>
          <a:stretch>
            <a:fillRect/>
          </a:stretch>
        </p:blipFill>
        <p:spPr bwMode="auto">
          <a:xfrm>
            <a:off x="214282" y="357166"/>
            <a:ext cx="3781654" cy="59615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1285860"/>
            <a:ext cx="49292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Юные читатели рассказывают о любимых героях и призывают к чтению детей и взрослых.</a:t>
            </a:r>
            <a:endParaRPr lang="ru-RU" sz="40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57844" y="-3957844"/>
            <a:ext cx="1228312" cy="91440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00042"/>
            <a:ext cx="9180512" cy="14287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«Подари библиотеке книгу»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그룹 5">
            <a:extLst>
              <a:ext uri="{FF2B5EF4-FFF2-40B4-BE49-F238E27FC236}">
                <a16:creationId xmlns="" xmlns:a16="http://schemas.microsoft.com/office/drawing/2014/main" id="{749217EC-B439-4582-8035-8E7257BCF909}"/>
              </a:ext>
            </a:extLst>
          </p:cNvPr>
          <p:cNvGrpSpPr/>
          <p:nvPr/>
        </p:nvGrpSpPr>
        <p:grpSpPr>
          <a:xfrm>
            <a:off x="714348" y="1571612"/>
            <a:ext cx="867328" cy="272978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9B111DB9-9320-40FD-BE64-FEBB5B12E4B1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40" name="Trapezoid 19">
                <a:extLst>
                  <a:ext uri="{FF2B5EF4-FFF2-40B4-BE49-F238E27FC236}">
                    <a16:creationId xmlns="" xmlns:a16="http://schemas.microsoft.com/office/drawing/2014/main" id="{3AFDD598-C6F3-4588-9DA6-20D1FF0900A8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Isosceles Triangle 20">
                <a:extLst>
                  <a:ext uri="{FF2B5EF4-FFF2-40B4-BE49-F238E27FC236}">
                    <a16:creationId xmlns="" xmlns:a16="http://schemas.microsoft.com/office/drawing/2014/main" id="{78F2E58D-3704-4C4C-93B4-4343BAA494E2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82B88DC-E712-4DE7-9880-E584F5668411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36" name="Round Same Side Corner Rectangle 3">
                <a:extLst>
                  <a:ext uri="{FF2B5EF4-FFF2-40B4-BE49-F238E27FC236}">
                    <a16:creationId xmlns="" xmlns:a16="http://schemas.microsoft.com/office/drawing/2014/main" id="{4618688A-1A07-4ADF-8276-9DF58708E35B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="" xmlns:a16="http://schemas.microsoft.com/office/drawing/2014/main" id="{629727A2-3421-43BF-920B-793ABF6EF636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B20C95A2-B8A8-4E5A-A5D8-BFBC60D972B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33" name="Round Same Side Corner Rectangle 8">
                <a:extLst>
                  <a:ext uri="{FF2B5EF4-FFF2-40B4-BE49-F238E27FC236}">
                    <a16:creationId xmlns="" xmlns:a16="http://schemas.microsoft.com/office/drawing/2014/main" id="{0AC2B59A-3299-4E95-8176-3E8442A82E20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6">
                <a:extLst>
                  <a:ext uri="{FF2B5EF4-FFF2-40B4-BE49-F238E27FC236}">
                    <a16:creationId xmlns="" xmlns:a16="http://schemas.microsoft.com/office/drawing/2014/main" id="{10F1624E-12E3-4EB7-B530-B62D79583DA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69641FD-F577-4500-8F96-F2F3D11ABEA2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31" name="Round Same Side Corner Rectangle 9">
                <a:extLst>
                  <a:ext uri="{FF2B5EF4-FFF2-40B4-BE49-F238E27FC236}">
                    <a16:creationId xmlns="" xmlns:a16="http://schemas.microsoft.com/office/drawing/2014/main" id="{8B283AC6-05C2-4C39-82F6-34570EB72C0F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4">
                <a:extLst>
                  <a:ext uri="{FF2B5EF4-FFF2-40B4-BE49-F238E27FC236}">
                    <a16:creationId xmlns="" xmlns:a16="http://schemas.microsoft.com/office/drawing/2014/main" id="{3E275159-A8BC-40A7-8B25-D58890803266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345CB52E-1622-4E3D-82EB-0C2110D04566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29" name="Round Same Side Corner Rectangle 10">
                <a:extLst>
                  <a:ext uri="{FF2B5EF4-FFF2-40B4-BE49-F238E27FC236}">
                    <a16:creationId xmlns="" xmlns:a16="http://schemas.microsoft.com/office/drawing/2014/main" id="{513B9E9A-6C56-442C-8BB5-0AC794DA15E9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="" xmlns:a16="http://schemas.microsoft.com/office/drawing/2014/main" id="{9B15CF03-4FC8-4625-AF53-B4D3C5976A22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342B12BE-8A09-47BD-991E-6C235561DF08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26" name="Round Same Side Corner Rectangle 11">
                <a:extLst>
                  <a:ext uri="{FF2B5EF4-FFF2-40B4-BE49-F238E27FC236}">
                    <a16:creationId xmlns="" xmlns:a16="http://schemas.microsoft.com/office/drawing/2014/main" id="{09F97475-7827-43EE-AFC9-1B2261969EE4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10">
                <a:extLst>
                  <a:ext uri="{FF2B5EF4-FFF2-40B4-BE49-F238E27FC236}">
                    <a16:creationId xmlns="" xmlns:a16="http://schemas.microsoft.com/office/drawing/2014/main" id="{68AA6089-9014-40CD-B216-82089CDFC32A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0639"/>
            <a:ext cx="2847830" cy="33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5286380" y="1928802"/>
            <a:ext cx="32147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Прошла Акция </a:t>
            </a:r>
            <a:r>
              <a:rPr lang="ru-RU" sz="2800" dirty="0" smtClean="0">
                <a:solidFill>
                  <a:prstClr val="black"/>
                </a:solidFill>
                <a:latin typeface="Cambria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Подари библиотеке книгу</a:t>
            </a:r>
            <a:r>
              <a:rPr lang="ru-RU" sz="2800" dirty="0" smtClean="0">
                <a:solidFill>
                  <a:prstClr val="black"/>
                </a:solidFill>
                <a:latin typeface="Cambria"/>
                <a:ea typeface="Cambria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Семья Терентьевых подарила много книг, которые заинтересуют детей и молодёжь</a:t>
            </a:r>
            <a:endParaRPr lang="ru-RU" sz="2800" dirty="0"/>
          </a:p>
        </p:txBody>
      </p:sp>
      <p:pic>
        <p:nvPicPr>
          <p:cNvPr id="44" name="Рисунок 43" descr="C:\Users\Надежда библиотекарь\Desktop\2020-2021 уч.год\фото\25-03-2021_08-32-10\IMG_20210325_1042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286124"/>
            <a:ext cx="2802612" cy="323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2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Педагоги приняли участие в акции «Великан казахской поэзии», посвящённой  175-летию </a:t>
            </a:r>
            <a:r>
              <a:rPr lang="ru-RU" b="1" dirty="0" err="1" smtClean="0">
                <a:solidFill>
                  <a:srgbClr val="0070C0"/>
                </a:solidFill>
              </a:rPr>
              <a:t>Жамбула</a:t>
            </a:r>
            <a:endParaRPr lang="ru-RU" i="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1862" t="34003" r="47045" b="27311"/>
          <a:stretch>
            <a:fillRect/>
          </a:stretch>
        </p:blipFill>
        <p:spPr bwMode="auto">
          <a:xfrm>
            <a:off x="1043608" y="2636912"/>
            <a:ext cx="163789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6538" t="34236" r="46950" b="28572"/>
          <a:stretch>
            <a:fillRect/>
          </a:stretch>
        </p:blipFill>
        <p:spPr bwMode="auto">
          <a:xfrm>
            <a:off x="357158" y="1000108"/>
            <a:ext cx="1573427" cy="124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2676" t="34004" r="45281" b="28296"/>
          <a:stretch>
            <a:fillRect/>
          </a:stretch>
        </p:blipFill>
        <p:spPr bwMode="auto">
          <a:xfrm>
            <a:off x="1619672" y="4437112"/>
            <a:ext cx="190546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28804" t="40955" r="44775" b="28597"/>
          <a:stretch>
            <a:fillRect/>
          </a:stretch>
        </p:blipFill>
        <p:spPr bwMode="auto">
          <a:xfrm>
            <a:off x="5940152" y="2708920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 t="22363" r="39009" b="12658"/>
          <a:stretch>
            <a:fillRect/>
          </a:stretch>
        </p:blipFill>
        <p:spPr bwMode="auto">
          <a:xfrm>
            <a:off x="6357950" y="1142984"/>
            <a:ext cx="2065760" cy="126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 l="2945" t="20165" r="43365" b="16049"/>
          <a:stretch>
            <a:fillRect/>
          </a:stretch>
        </p:blipFill>
        <p:spPr bwMode="auto">
          <a:xfrm>
            <a:off x="4499992" y="4509120"/>
            <a:ext cx="29289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 l="-971" t="20920" r="47031" b="12377"/>
          <a:stretch>
            <a:fillRect/>
          </a:stretch>
        </p:blipFill>
        <p:spPr bwMode="auto">
          <a:xfrm>
            <a:off x="2915816" y="1916832"/>
            <a:ext cx="2885152" cy="205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Популярным стало семейное чтение.</a:t>
            </a:r>
            <a:endParaRPr lang="ru-RU" i="0" dirty="0">
              <a:solidFill>
                <a:srgbClr val="0070C0"/>
              </a:solidFill>
            </a:endParaRPr>
          </a:p>
        </p:txBody>
      </p:sp>
      <p:pic>
        <p:nvPicPr>
          <p:cNvPr id="28676" name="Рисунок 2" descr="IMG-20210316-WA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238871" cy="3096344"/>
          </a:xfrm>
          <a:prstGeom prst="rect">
            <a:avLst/>
          </a:prstGeom>
          <a:noFill/>
        </p:spPr>
      </p:pic>
      <p:pic>
        <p:nvPicPr>
          <p:cNvPr id="28675" name="Рисунок 1" descr="IMG-20210316-WA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08720"/>
            <a:ext cx="3428992" cy="3440424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861048"/>
            <a:ext cx="5688632" cy="255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5540</TotalTime>
  <Words>150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Реализация проекта «ЧИТАЮЩАЯ ШКОЛА»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 научно-методологического сопровождения экспертизы и повышения квалификации экспертов</dc:title>
  <dc:creator>ПК-12</dc:creator>
  <cp:lastModifiedBy>User</cp:lastModifiedBy>
  <cp:revision>426</cp:revision>
  <cp:lastPrinted>2020-09-21T10:24:39Z</cp:lastPrinted>
  <dcterms:created xsi:type="dcterms:W3CDTF">2020-06-05T09:45:35Z</dcterms:created>
  <dcterms:modified xsi:type="dcterms:W3CDTF">2021-03-25T14:22:30Z</dcterms:modified>
</cp:coreProperties>
</file>